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6"/>
  </p:notesMasterIdLst>
  <p:sldIdLst>
    <p:sldId id="256" r:id="rId2"/>
    <p:sldId id="316" r:id="rId3"/>
    <p:sldId id="280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30" r:id="rId16"/>
    <p:sldId id="331" r:id="rId17"/>
    <p:sldId id="332" r:id="rId18"/>
    <p:sldId id="341" r:id="rId19"/>
    <p:sldId id="333" r:id="rId20"/>
    <p:sldId id="281" r:id="rId21"/>
    <p:sldId id="338" r:id="rId22"/>
    <p:sldId id="334" r:id="rId23"/>
    <p:sldId id="335" r:id="rId24"/>
    <p:sldId id="336" r:id="rId25"/>
    <p:sldId id="337" r:id="rId26"/>
    <p:sldId id="339" r:id="rId27"/>
    <p:sldId id="340" r:id="rId28"/>
    <p:sldId id="282" r:id="rId29"/>
    <p:sldId id="343" r:id="rId30"/>
    <p:sldId id="344" r:id="rId31"/>
    <p:sldId id="345" r:id="rId32"/>
    <p:sldId id="342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05" r:id="rId93"/>
    <p:sldId id="406" r:id="rId94"/>
    <p:sldId id="407" r:id="rId95"/>
    <p:sldId id="408" r:id="rId96"/>
    <p:sldId id="409" r:id="rId97"/>
    <p:sldId id="410" r:id="rId98"/>
    <p:sldId id="411" r:id="rId99"/>
    <p:sldId id="412" r:id="rId100"/>
    <p:sldId id="413" r:id="rId101"/>
    <p:sldId id="414" r:id="rId102"/>
    <p:sldId id="415" r:id="rId103"/>
    <p:sldId id="416" r:id="rId104"/>
    <p:sldId id="417" r:id="rId105"/>
    <p:sldId id="418" r:id="rId106"/>
    <p:sldId id="419" r:id="rId107"/>
    <p:sldId id="420" r:id="rId108"/>
    <p:sldId id="421" r:id="rId109"/>
    <p:sldId id="422" r:id="rId110"/>
    <p:sldId id="423" r:id="rId111"/>
    <p:sldId id="424" r:id="rId112"/>
    <p:sldId id="425" r:id="rId113"/>
    <p:sldId id="426" r:id="rId114"/>
    <p:sldId id="427" r:id="rId115"/>
    <p:sldId id="428" r:id="rId116"/>
    <p:sldId id="429" r:id="rId117"/>
    <p:sldId id="430" r:id="rId118"/>
    <p:sldId id="431" r:id="rId119"/>
    <p:sldId id="432" r:id="rId120"/>
    <p:sldId id="433" r:id="rId121"/>
    <p:sldId id="434" r:id="rId122"/>
    <p:sldId id="435" r:id="rId123"/>
    <p:sldId id="436" r:id="rId124"/>
    <p:sldId id="437" r:id="rId125"/>
    <p:sldId id="438" r:id="rId126"/>
    <p:sldId id="439" r:id="rId127"/>
    <p:sldId id="440" r:id="rId128"/>
    <p:sldId id="441" r:id="rId129"/>
    <p:sldId id="442" r:id="rId130"/>
    <p:sldId id="443" r:id="rId131"/>
    <p:sldId id="444" r:id="rId132"/>
    <p:sldId id="445" r:id="rId133"/>
    <p:sldId id="446" r:id="rId134"/>
    <p:sldId id="447" r:id="rId135"/>
    <p:sldId id="448" r:id="rId136"/>
    <p:sldId id="449" r:id="rId137"/>
    <p:sldId id="450" r:id="rId138"/>
    <p:sldId id="451" r:id="rId139"/>
    <p:sldId id="452" r:id="rId140"/>
    <p:sldId id="453" r:id="rId141"/>
    <p:sldId id="454" r:id="rId142"/>
    <p:sldId id="455" r:id="rId143"/>
    <p:sldId id="456" r:id="rId144"/>
    <p:sldId id="457" r:id="rId145"/>
    <p:sldId id="458" r:id="rId146"/>
    <p:sldId id="459" r:id="rId147"/>
    <p:sldId id="460" r:id="rId148"/>
    <p:sldId id="461" r:id="rId149"/>
    <p:sldId id="462" r:id="rId150"/>
    <p:sldId id="463" r:id="rId151"/>
    <p:sldId id="464" r:id="rId152"/>
    <p:sldId id="465" r:id="rId153"/>
    <p:sldId id="466" r:id="rId154"/>
    <p:sldId id="467" r:id="rId155"/>
    <p:sldId id="468" r:id="rId156"/>
    <p:sldId id="469" r:id="rId157"/>
    <p:sldId id="470" r:id="rId158"/>
    <p:sldId id="471" r:id="rId159"/>
    <p:sldId id="472" r:id="rId160"/>
    <p:sldId id="473" r:id="rId161"/>
    <p:sldId id="474" r:id="rId162"/>
    <p:sldId id="475" r:id="rId163"/>
    <p:sldId id="476" r:id="rId164"/>
    <p:sldId id="477" r:id="rId165"/>
    <p:sldId id="478" r:id="rId166"/>
    <p:sldId id="479" r:id="rId167"/>
    <p:sldId id="480" r:id="rId168"/>
    <p:sldId id="481" r:id="rId169"/>
    <p:sldId id="482" r:id="rId170"/>
    <p:sldId id="483" r:id="rId171"/>
    <p:sldId id="484" r:id="rId172"/>
    <p:sldId id="485" r:id="rId173"/>
    <p:sldId id="486" r:id="rId174"/>
    <p:sldId id="487" r:id="rId175"/>
    <p:sldId id="488" r:id="rId176"/>
    <p:sldId id="489" r:id="rId177"/>
    <p:sldId id="490" r:id="rId178"/>
    <p:sldId id="491" r:id="rId179"/>
    <p:sldId id="492" r:id="rId180"/>
    <p:sldId id="493" r:id="rId181"/>
    <p:sldId id="494" r:id="rId182"/>
    <p:sldId id="495" r:id="rId183"/>
    <p:sldId id="496" r:id="rId184"/>
    <p:sldId id="497" r:id="rId185"/>
    <p:sldId id="498" r:id="rId186"/>
    <p:sldId id="499" r:id="rId187"/>
    <p:sldId id="500" r:id="rId188"/>
    <p:sldId id="501" r:id="rId189"/>
    <p:sldId id="502" r:id="rId190"/>
    <p:sldId id="503" r:id="rId191"/>
    <p:sldId id="504" r:id="rId192"/>
    <p:sldId id="505" r:id="rId193"/>
    <p:sldId id="506" r:id="rId194"/>
    <p:sldId id="507" r:id="rId195"/>
    <p:sldId id="508" r:id="rId196"/>
    <p:sldId id="509" r:id="rId197"/>
    <p:sldId id="510" r:id="rId198"/>
    <p:sldId id="511" r:id="rId199"/>
    <p:sldId id="512" r:id="rId200"/>
    <p:sldId id="513" r:id="rId201"/>
    <p:sldId id="514" r:id="rId202"/>
    <p:sldId id="515" r:id="rId203"/>
    <p:sldId id="516" r:id="rId204"/>
    <p:sldId id="517" r:id="rId20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00"/>
    <a:srgbClr val="990000"/>
    <a:srgbClr val="99CC00"/>
    <a:srgbClr val="CCFF33"/>
    <a:srgbClr val="FFCC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5" autoAdjust="0"/>
    <p:restoredTop sz="94660" autoAdjust="0"/>
  </p:normalViewPr>
  <p:slideViewPr>
    <p:cSldViewPr>
      <p:cViewPr>
        <p:scale>
          <a:sx n="50" d="100"/>
          <a:sy n="50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notesMaster" Target="notesMasters/notesMaster1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9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CEBEB9-3789-40E4-970B-9F3F9D16A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21EF4-F9FB-44C7-8E85-0BE51790AFB5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8CD35-5609-4D70-9645-26B0E7D882AE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87F45-0B4C-46FF-B2FB-238BFD240CC1}" type="slidenum">
              <a:rPr lang="en-US" smtClean="0">
                <a:latin typeface="Arial" charset="0"/>
                <a:cs typeface="Arial" charset="0"/>
              </a:rPr>
              <a:pPr/>
              <a:t>68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241E4-49B1-4224-A66B-6FDC16C21A1D}" type="slidenum">
              <a:rPr lang="en-US" smtClean="0">
                <a:latin typeface="Arial" charset="0"/>
                <a:cs typeface="Arial" charset="0"/>
              </a:rPr>
              <a:pPr/>
              <a:t>113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871D7-1A13-49FD-B902-F47C051B1DCD}" type="slidenum">
              <a:rPr lang="en-US" smtClean="0">
                <a:latin typeface="Arial" charset="0"/>
                <a:cs typeface="Arial" charset="0"/>
              </a:rPr>
              <a:pPr/>
              <a:t>159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0379A-0829-4FAA-B23B-91BBF601B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C809E-362C-46BD-BB37-A57F62BBE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B1D0-A387-4951-9086-3B7450FD2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A595-4BBD-4574-94CB-D8842BFB9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A56C-0759-4C11-800C-6C6BA9DB8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5695-B772-4110-85A7-887595DA5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DE68-9E7A-4FAC-A001-2B0EBA293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8EEA-A4F5-4E91-8737-10F7880D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FA10-2C9E-4CA0-A793-ED213D99D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135E-C125-41EC-9022-F36C4DA4A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5B639-BEB9-4650-A074-D407C7DE0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F1DC1-6E65-46A7-AF03-2102B91F0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55C88-757D-4AD0-9885-1E0BC7A6D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Fall 08, Oct 29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ELEC2200-002 Lecture 7 (updated)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401A146-F44B-4381-8002-F118D0DC0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5.v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6.v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7.v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3.v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4.v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76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8.v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0.v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6.v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7.v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4" Type="http://schemas.openxmlformats.org/officeDocument/2006/relationships/oleObject" Target="../embeddings/oleObject100.bin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9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33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6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8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9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40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44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Lecture # 1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mtClean="0"/>
              <a:t>		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85800" y="3505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Microprocessor Based Systems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52500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b="1" smtClean="0"/>
              <a:t>Microprocessor 8086: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u="sng" smtClean="0"/>
              <a:t>Pipelining Architecture</a:t>
            </a:r>
            <a:r>
              <a:rPr lang="en-US" smtClean="0"/>
              <a:t>: In a system with pipelining,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the data and address buses are busy in transferring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the information while the processor is processing the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information.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Although pipelining is a common feature in mini and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main-frame computers, Intel was a pioneer in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putting this pipelining feature on a single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microprocessor.  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Evolution of Intel Microprocessors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4267200" y="3352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267200" y="3733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4419600" y="4191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-304800" y="19812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Code Segment : Instruction Pointer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Data Segment: Source/Destination Index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Stack Segment: Stack/Base Pointer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Extra Segment: Like Data Segment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Four Data Registers are used for Data Calculation, Logics &amp; Manipulation.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Status Register to show the Status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800" b="1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828800"/>
          <a:ext cx="8610600" cy="4419600"/>
        </p:xfrm>
        <a:graphic>
          <a:graphicData uri="http://schemas.openxmlformats.org/presentationml/2006/ole">
            <p:oleObj spid="_x0000_s92162" name="Bitmap Image" r:id="rId3" imgW="5838095" imgH="2790476" progId="Paint.Picture">
              <p:embed/>
            </p:oleObj>
          </a:graphicData>
        </a:graphic>
      </p:graphicFrame>
      <p:sp>
        <p:nvSpPr>
          <p:cNvPr id="59399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ph/>
          </p:nvPr>
        </p:nvGraphicFramePr>
        <p:xfrm>
          <a:off x="1524000" y="1905000"/>
          <a:ext cx="5638800" cy="4495800"/>
        </p:xfrm>
        <a:graphic>
          <a:graphicData uri="http://schemas.openxmlformats.org/presentationml/2006/ole">
            <p:oleObj spid="_x0000_s93186" name="Bitmap Image" r:id="rId3" imgW="3877216" imgH="384761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0" name="Object 4"/>
          <p:cNvGraphicFramePr>
            <a:graphicFrameLocks noChangeAspect="1"/>
          </p:cNvGraphicFramePr>
          <p:nvPr>
            <p:ph/>
          </p:nvPr>
        </p:nvGraphicFramePr>
        <p:xfrm>
          <a:off x="457200" y="1524000"/>
          <a:ext cx="7848600" cy="5084763"/>
        </p:xfrm>
        <a:graphic>
          <a:graphicData uri="http://schemas.openxmlformats.org/presentationml/2006/ole">
            <p:oleObj spid="_x0000_s94210" name="Bitmap Image" r:id="rId3" imgW="5200000" imgH="3772427" progId="Paint.Picture">
              <p:embed/>
            </p:oleObj>
          </a:graphicData>
        </a:graphic>
      </p:graphicFrame>
      <p:sp>
        <p:nvSpPr>
          <p:cNvPr id="70662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ph/>
          </p:nvPr>
        </p:nvGraphicFramePr>
        <p:xfrm>
          <a:off x="609600" y="1752600"/>
          <a:ext cx="7239000" cy="4132263"/>
        </p:xfrm>
        <a:graphic>
          <a:graphicData uri="http://schemas.openxmlformats.org/presentationml/2006/ole">
            <p:oleObj spid="_x0000_s95234" name="Bitmap Image" r:id="rId3" imgW="5504762" imgH="314285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-228600" y="23622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For summary, see once again on White Board.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800" b="1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76200" y="1905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1905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3622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4267200" y="3429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267200" y="3810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3962400" y="42672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Pentagon 8"/>
          <p:cNvSpPr/>
          <p:nvPr/>
        </p:nvSpPr>
        <p:spPr>
          <a:xfrm>
            <a:off x="7010400" y="46482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8" name="Rectangle 2"/>
          <p:cNvSpPr>
            <a:spLocks noChangeArrowheads="1"/>
          </p:cNvSpPr>
          <p:nvPr/>
        </p:nvSpPr>
        <p:spPr bwMode="auto">
          <a:xfrm>
            <a:off x="685800" y="-228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381000" y="1797050"/>
          <a:ext cx="8153400" cy="4984750"/>
        </p:xfrm>
        <a:graphic>
          <a:graphicData uri="http://schemas.openxmlformats.org/presentationml/2006/ole">
            <p:oleObj spid="_x0000_s96258" name="Bitmap Image" r:id="rId3" imgW="5811061" imgH="355238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143000" y="1905000"/>
          <a:ext cx="6400800" cy="4648200"/>
        </p:xfrm>
        <a:graphic>
          <a:graphicData uri="http://schemas.openxmlformats.org/presentationml/2006/ole">
            <p:oleObj spid="_x0000_s97282" name="Bitmap Image" r:id="rId3" imgW="5390476" imgH="3905795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98220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b="1" smtClean="0"/>
              <a:t>Evolution from 8086 to 8088: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As 8086 is a 16-bit microprocessor so it has 16-bit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b="1" smtClean="0"/>
              <a:t>     </a:t>
            </a:r>
            <a:r>
              <a:rPr lang="en-US" smtClean="0"/>
              <a:t>Data Bus internally &amp; externally i.e. there is 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16-bit data bus to transfer data in &amp; out to the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CPU and it has 16-bit internal registers.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Although 8086 microprocessor is a great achievement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but still there was some resistance in using the 16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bit external data bus since at that time all peripherals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were designed around an 8-bit microprocessor. In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addition, the Printed Circuit Board with a 16-bit data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bus was much more expensive.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Intel came out with 8088 version. Which is identical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to 8086 in terms of features but with 8-bit External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Data Bus.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Evolution of Intel Microprocessors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57200" y="1524000"/>
          <a:ext cx="8382000" cy="5116513"/>
        </p:xfrm>
        <a:graphic>
          <a:graphicData uri="http://schemas.openxmlformats.org/presentationml/2006/ole">
            <p:oleObj spid="_x0000_s98306" name="Bitmap Image" r:id="rId3" imgW="5714286" imgH="355238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457200" y="1447800"/>
          <a:ext cx="8229600" cy="5243513"/>
        </p:xfrm>
        <a:graphic>
          <a:graphicData uri="http://schemas.openxmlformats.org/presentationml/2006/ole">
            <p:oleObj spid="_x0000_s99330" name="Bitmap Image" r:id="rId3" imgW="7085714" imgH="4514286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76200" y="1905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1905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3622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4267200" y="3429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267200" y="3810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3962400" y="42672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Pentagon 8"/>
          <p:cNvSpPr/>
          <p:nvPr/>
        </p:nvSpPr>
        <p:spPr>
          <a:xfrm>
            <a:off x="7010400" y="46482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642" name="Rectangle 2"/>
          <p:cNvSpPr>
            <a:spLocks noChangeArrowheads="1"/>
          </p:cNvSpPr>
          <p:nvPr/>
        </p:nvSpPr>
        <p:spPr bwMode="auto">
          <a:xfrm>
            <a:off x="685800" y="-228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 dirty="0">
                <a:solidFill>
                  <a:schemeClr val="tx2"/>
                </a:solidFill>
              </a:rPr>
              <a:t>Topics to Cover:</a:t>
            </a:r>
            <a:r>
              <a:rPr lang="en-US" sz="3600" dirty="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3" name="Pentagon 8"/>
          <p:cNvSpPr/>
          <p:nvPr/>
        </p:nvSpPr>
        <p:spPr>
          <a:xfrm>
            <a:off x="3200400" y="50292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CHAPTER </a:t>
            </a:r>
            <a:r>
              <a:rPr lang="en-US" sz="3600" b="1" dirty="0" smtClean="0"/>
              <a:t># 4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		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3581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Software Architecture of the 8088 &amp; 8086 </a:t>
            </a:r>
            <a:r>
              <a:rPr lang="en-US" sz="3800" b="1">
                <a:solidFill>
                  <a:schemeClr val="tx2"/>
                </a:solidFill>
              </a:rPr>
              <a:t>µP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Learning Objective: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" y="2895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To perform any operation from 8086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or 8088 Microprocessors, we have to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program it with Assembly Language.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In this lecture we explore Microprocessor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from Software Point of View. And in the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process we learn how the microprocessor,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and its memory and input/ouput sub-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syetms operates. </a:t>
            </a:r>
            <a:endParaRPr lang="en-US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829800" cy="1371600"/>
          </a:xfrm>
        </p:spPr>
        <p:txBody>
          <a:bodyPr/>
          <a:lstStyle/>
          <a:p>
            <a:pPr lvl="1"/>
            <a:r>
              <a:rPr lang="en-US" sz="2000" b="1" smtClean="0"/>
              <a:t>These are also known as General Purpose Registers.</a:t>
            </a:r>
          </a:p>
          <a:p>
            <a:pPr lvl="1"/>
            <a:r>
              <a:rPr lang="en-US" sz="2000" b="1" smtClean="0"/>
              <a:t>Mainly used for Data Operation, Logics Calculation &amp; Manipulation of Data.</a:t>
            </a:r>
            <a:endParaRPr lang="en-US" sz="2000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z="1900" smtClean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609600" y="2743200"/>
          <a:ext cx="8077200" cy="3962400"/>
        </p:xfrm>
        <a:graphic>
          <a:graphicData uri="http://schemas.openxmlformats.org/presentationml/2006/ole">
            <p:oleObj spid="_x0000_s100354" name="Bitmap Image" r:id="rId3" imgW="5334745" imgH="3610479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304800" y="1828800"/>
          <a:ext cx="8534400" cy="2133600"/>
        </p:xfrm>
        <a:graphic>
          <a:graphicData uri="http://schemas.openxmlformats.org/presentationml/2006/ole">
            <p:oleObj spid="_x0000_s101378" name="Bitmap Image" r:id="rId3" imgW="7744906" imgH="1781424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58788" y="1866900"/>
          <a:ext cx="8228012" cy="4305300"/>
        </p:xfrm>
        <a:graphic>
          <a:graphicData uri="http://schemas.openxmlformats.org/presentationml/2006/ole">
            <p:oleObj spid="_x0000_s102402" name="Bitmap Image" r:id="rId3" imgW="8228571" imgH="4304762" progId="Paint.Picture">
              <p:embed/>
            </p:oleObj>
          </a:graphicData>
        </a:graphic>
      </p:graphicFrame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Evolution of Intel Microprocessors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05000"/>
            <a:ext cx="79248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-304800" y="19812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Code Segment : Instruction Pointer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Data Segment: Source/Destination Index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Stack Segment: Stack/Base Pointer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Extra Segment: Like Data Segment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Four Data Registers are used for Data Calculation, Logics &amp; Manipulation.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Status Register to show the Status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800" b="1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828800"/>
          <a:ext cx="8610600" cy="4419600"/>
        </p:xfrm>
        <a:graphic>
          <a:graphicData uri="http://schemas.openxmlformats.org/presentationml/2006/ole">
            <p:oleObj spid="_x0000_s103426" name="Bitmap Image" r:id="rId3" imgW="5838095" imgH="2790476" progId="Paint.Picture">
              <p:embed/>
            </p:oleObj>
          </a:graphicData>
        </a:graphic>
      </p:graphicFrame>
      <p:sp>
        <p:nvSpPr>
          <p:cNvPr id="59399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ph/>
          </p:nvPr>
        </p:nvGraphicFramePr>
        <p:xfrm>
          <a:off x="1524000" y="1905000"/>
          <a:ext cx="5638800" cy="4495800"/>
        </p:xfrm>
        <a:graphic>
          <a:graphicData uri="http://schemas.openxmlformats.org/presentationml/2006/ole">
            <p:oleObj spid="_x0000_s104450" name="Bitmap Image" r:id="rId3" imgW="3877216" imgH="384761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0" name="Object 4"/>
          <p:cNvGraphicFramePr>
            <a:graphicFrameLocks noChangeAspect="1"/>
          </p:cNvGraphicFramePr>
          <p:nvPr>
            <p:ph/>
          </p:nvPr>
        </p:nvGraphicFramePr>
        <p:xfrm>
          <a:off x="457200" y="1524000"/>
          <a:ext cx="7848600" cy="5084763"/>
        </p:xfrm>
        <a:graphic>
          <a:graphicData uri="http://schemas.openxmlformats.org/presentationml/2006/ole">
            <p:oleObj spid="_x0000_s105474" name="Bitmap Image" r:id="rId3" imgW="5200000" imgH="3772427" progId="Paint.Picture">
              <p:embed/>
            </p:oleObj>
          </a:graphicData>
        </a:graphic>
      </p:graphicFrame>
      <p:sp>
        <p:nvSpPr>
          <p:cNvPr id="70662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ph/>
          </p:nvPr>
        </p:nvGraphicFramePr>
        <p:xfrm>
          <a:off x="609600" y="1752600"/>
          <a:ext cx="7239000" cy="4132263"/>
        </p:xfrm>
        <a:graphic>
          <a:graphicData uri="http://schemas.openxmlformats.org/presentationml/2006/ole">
            <p:oleObj spid="_x0000_s106498" name="Bitmap Image" r:id="rId3" imgW="5504762" imgH="314285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-228600" y="23622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For summary, see once again on White Board.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800" b="1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0" y="133350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 b="1"/>
          </a:p>
          <a:p>
            <a:pPr eaLnBrk="0" hangingPunct="0">
              <a:buFontTx/>
              <a:buChar char="•"/>
            </a:pPr>
            <a:r>
              <a:rPr lang="en-US" sz="2600" b="1"/>
              <a:t>  Stack grows in the direction of decreasing    </a:t>
            </a:r>
          </a:p>
          <a:p>
            <a:pPr eaLnBrk="0" hangingPunct="0"/>
            <a:r>
              <a:rPr lang="en-US" sz="2600" b="1"/>
              <a:t>   addresses.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Stack is used to store WORDs only.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SP is initialized to FFFEH so that (SS:SP)</a:t>
            </a:r>
          </a:p>
          <a:p>
            <a:pPr eaLnBrk="0" hangingPunct="0"/>
            <a:r>
              <a:rPr lang="en-US" sz="2600" b="1"/>
              <a:t>   points to the bottom of stack (highest address</a:t>
            </a:r>
          </a:p>
          <a:p>
            <a:pPr eaLnBrk="0" hangingPunct="0"/>
            <a:r>
              <a:rPr lang="en-US" sz="2600" b="1"/>
              <a:t>   in the SS) in the beginning—empty stack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The Stack size = 64k bytes = 32k words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Stack segment reg (SS) contains end-of-stack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Stack BOTTOM is end-of-stack + (64k-1)</a:t>
            </a:r>
          </a:p>
          <a:p>
            <a:pPr eaLnBrk="0" hangingPunct="0"/>
            <a:r>
              <a:rPr lang="en-US" sz="2600" b="1"/>
              <a:t>   bytes.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(SS:SP) is last filled storage = TOS (Top of</a:t>
            </a:r>
          </a:p>
          <a:p>
            <a:pPr eaLnBrk="0" hangingPunct="0"/>
            <a:r>
              <a:rPr lang="en-US" sz="2600" b="1"/>
              <a:t>   Stack).</a:t>
            </a:r>
          </a:p>
          <a:p>
            <a:pPr eaLnBrk="0" hangingPunct="0">
              <a:buFontTx/>
              <a:buChar char="•"/>
            </a:pPr>
            <a:endParaRPr lang="en-US" sz="2400" b="1">
              <a:latin typeface="Arial" charset="0"/>
            </a:endParaRPr>
          </a:p>
          <a:p>
            <a:pPr eaLnBrk="0" hangingPunct="0">
              <a:buFontTx/>
              <a:buChar char="•"/>
            </a:pPr>
            <a:endParaRPr lang="en-US" sz="2400" b="1">
              <a:latin typeface="Arial" charset="0"/>
            </a:endParaRPr>
          </a:p>
        </p:txBody>
      </p:sp>
      <p:sp>
        <p:nvSpPr>
          <p:cNvPr id="111621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 b="1"/>
          </a:p>
          <a:p>
            <a:pPr eaLnBrk="0" hangingPunct="0">
              <a:buFontTx/>
              <a:buChar char="•"/>
            </a:pPr>
            <a:r>
              <a:rPr lang="en-US" sz="2600" b="1"/>
              <a:t>   Stack operation always involves either</a:t>
            </a:r>
          </a:p>
          <a:p>
            <a:pPr eaLnBrk="0" hangingPunct="0"/>
            <a:r>
              <a:rPr lang="en-US" sz="2600" b="1"/>
              <a:t>     reading  a word (POP) or writing a word</a:t>
            </a:r>
          </a:p>
          <a:p>
            <a:pPr eaLnBrk="0" hangingPunct="0"/>
            <a:r>
              <a:rPr lang="en-US" sz="2600" b="1"/>
              <a:t>     (PUSH).         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 Single byte is never used 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There are two operations which concern  </a:t>
            </a:r>
          </a:p>
          <a:p>
            <a:pPr eaLnBrk="0" hangingPunct="0"/>
            <a:r>
              <a:rPr lang="en-US" sz="2600" b="1"/>
              <a:t>    STACK</a:t>
            </a:r>
          </a:p>
          <a:p>
            <a:pPr eaLnBrk="0" hangingPunct="0"/>
            <a:r>
              <a:rPr lang="en-US" sz="2600" b="1"/>
              <a:t>    1) </a:t>
            </a:r>
            <a:r>
              <a:rPr lang="en-US" sz="2600" b="1" u="sng"/>
              <a:t>PUSH OPERATION: </a:t>
            </a:r>
            <a:r>
              <a:rPr lang="en-US" sz="2600" b="1"/>
              <a:t>Decrement SP by 2</a:t>
            </a:r>
          </a:p>
          <a:p>
            <a:pPr eaLnBrk="0" hangingPunct="0"/>
            <a:r>
              <a:rPr lang="en-US" sz="2600" b="1"/>
              <a:t>        and store the word then at  SS:SP (least</a:t>
            </a:r>
          </a:p>
          <a:p>
            <a:pPr eaLnBrk="0" hangingPunct="0"/>
            <a:r>
              <a:rPr lang="en-US" sz="2600" b="1"/>
              <a:t>        significant byte at the lower address).</a:t>
            </a:r>
          </a:p>
          <a:p>
            <a:pPr eaLnBrk="0" hangingPunct="0"/>
            <a:r>
              <a:rPr lang="en-US" sz="2600" b="1"/>
              <a:t>    2) </a:t>
            </a:r>
            <a:r>
              <a:rPr lang="en-US" sz="2600" b="1" u="sng"/>
              <a:t>POP Operation:</a:t>
            </a:r>
            <a:r>
              <a:rPr lang="en-US" sz="2600" b="1"/>
              <a:t> Read a word from (SS:SP)</a:t>
            </a:r>
          </a:p>
          <a:p>
            <a:pPr eaLnBrk="0" hangingPunct="0"/>
            <a:r>
              <a:rPr lang="en-US" sz="2600" b="1"/>
              <a:t>        and increment the SP by 2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STACK GROWS FROM HIGHER ADDRESSES </a:t>
            </a:r>
          </a:p>
          <a:p>
            <a:pPr eaLnBrk="0" hangingPunct="0"/>
            <a:r>
              <a:rPr lang="en-US" sz="2600" b="1"/>
              <a:t>    TO LOWER ADDRESSES</a:t>
            </a:r>
          </a:p>
          <a:p>
            <a:pPr eaLnBrk="0" hangingPunct="0">
              <a:buFontTx/>
              <a:buChar char="•"/>
            </a:pPr>
            <a:endParaRPr lang="en-US" sz="2600" b="1"/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533400" y="-3810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381000" y="1797050"/>
          <a:ext cx="8153400" cy="4984750"/>
        </p:xfrm>
        <a:graphic>
          <a:graphicData uri="http://schemas.openxmlformats.org/presentationml/2006/ole">
            <p:oleObj spid="_x0000_s107522" name="Bitmap Image" r:id="rId3" imgW="5811061" imgH="355238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14400" y="1676400"/>
            <a:ext cx="1104900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In 1981, Intel`s fortunes changed forever when IBM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picked up the 8088 as their microprocessor of choice in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designing the IBM PC.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The 8088-based IBM PC was an enormous success, largely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because IBM and Microsoft (the developer of the MS-DOS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operating system) made it an open system, meaning that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all documentation and specifications of the hardware and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software of the PC were made public. This made it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possible for many other vendors to clone the hardware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successfully and thus sparked a major growth in both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hardware &amp; software designs based on the IBM PC.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This is in contrast with the Apple computer, which was 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closed system, blocking any attempt at cloning by other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manufacturers. 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52400" y="609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900" b="1">
                <a:solidFill>
                  <a:schemeClr val="tx2"/>
                </a:solidFill>
              </a:rPr>
              <a:t>Involvement of IBM PC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143000" y="1905000"/>
          <a:ext cx="6400800" cy="4648200"/>
        </p:xfrm>
        <a:graphic>
          <a:graphicData uri="http://schemas.openxmlformats.org/presentationml/2006/ole">
            <p:oleObj spid="_x0000_s108546" name="Bitmap Image" r:id="rId3" imgW="5390476" imgH="3905795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57200" y="1524000"/>
          <a:ext cx="8382000" cy="5116513"/>
        </p:xfrm>
        <a:graphic>
          <a:graphicData uri="http://schemas.openxmlformats.org/presentationml/2006/ole">
            <p:oleObj spid="_x0000_s109570" name="Bitmap Image" r:id="rId3" imgW="5714286" imgH="355238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457200" y="1447800"/>
          <a:ext cx="8229600" cy="5243513"/>
        </p:xfrm>
        <a:graphic>
          <a:graphicData uri="http://schemas.openxmlformats.org/presentationml/2006/ole">
            <p:oleObj spid="_x0000_s110594" name="Bitmap Image" r:id="rId3" imgW="7085714" imgH="4514286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9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893888"/>
          <a:ext cx="8382000" cy="4049712"/>
        </p:xfrm>
        <a:graphic>
          <a:graphicData uri="http://schemas.openxmlformats.org/presentationml/2006/ole">
            <p:oleObj spid="_x0000_s111618" name="Bitmap Image" r:id="rId3" imgW="4828571" imgH="2333333" progId="Paint.Picture">
              <p:embed/>
            </p:oleObj>
          </a:graphicData>
        </a:graphic>
      </p:graphicFrame>
      <p:sp>
        <p:nvSpPr>
          <p:cNvPr id="87047" name="Rectangle 2"/>
          <p:cNvSpPr>
            <a:spLocks noChangeArrowheads="1"/>
          </p:cNvSpPr>
          <p:nvPr/>
        </p:nvSpPr>
        <p:spPr bwMode="auto">
          <a:xfrm>
            <a:off x="533400" y="-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533400" y="-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>
            <p:ph/>
          </p:nvPr>
        </p:nvGraphicFramePr>
        <p:xfrm>
          <a:off x="533400" y="2057400"/>
          <a:ext cx="7848600" cy="3260725"/>
        </p:xfrm>
        <a:graphic>
          <a:graphicData uri="http://schemas.openxmlformats.org/presentationml/2006/ole">
            <p:oleObj spid="_x0000_s112642" name="Bitmap Image" r:id="rId3" imgW="4676190" imgH="194337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33400" y="-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>
            <p:ph/>
          </p:nvPr>
        </p:nvGraphicFramePr>
        <p:xfrm>
          <a:off x="457200" y="1677988"/>
          <a:ext cx="8153400" cy="4951412"/>
        </p:xfrm>
        <a:graphic>
          <a:graphicData uri="http://schemas.openxmlformats.org/presentationml/2006/ole">
            <p:oleObj spid="_x0000_s113666" name="Bitmap Image" r:id="rId3" imgW="4753639" imgH="288647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2" name="Object 4"/>
          <p:cNvGraphicFramePr>
            <a:graphicFrameLocks noChangeAspect="1"/>
          </p:cNvGraphicFramePr>
          <p:nvPr>
            <p:ph idx="1"/>
          </p:nvPr>
        </p:nvGraphicFramePr>
        <p:xfrm>
          <a:off x="685800" y="1943100"/>
          <a:ext cx="7315200" cy="4305300"/>
        </p:xfrm>
        <a:graphic>
          <a:graphicData uri="http://schemas.openxmlformats.org/presentationml/2006/ole">
            <p:oleObj spid="_x0000_s114690" name="Bitmap Image" r:id="rId3" imgW="4466667" imgH="2629267" progId="Paint.Picture">
              <p:embed/>
            </p:oleObj>
          </a:graphicData>
        </a:graphic>
      </p:graphicFrame>
      <p:sp>
        <p:nvSpPr>
          <p:cNvPr id="94215" name="Rectangle 2"/>
          <p:cNvSpPr>
            <a:spLocks noChangeArrowheads="1"/>
          </p:cNvSpPr>
          <p:nvPr/>
        </p:nvSpPr>
        <p:spPr bwMode="auto">
          <a:xfrm>
            <a:off x="533400" y="-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-609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95350"/>
            <a:ext cx="8382000" cy="573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533400" y="-609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820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5867400"/>
            <a:ext cx="866775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52500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b="1" smtClean="0"/>
              <a:t>Other Microprocessor 80286, 80386,  80486: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As 80286 introduced in 1982.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16–bit internal and external data buses.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24 Address lines meaning that it can take 16MB.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Real Mode/Protected Mode: Real Mode is simply 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exactly faster like 8086/8088 with the same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maximum of 1 Megabyte of memory. Protected mode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allows for 16M of memory but is also capable of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protecting the operating system and programs from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accidental or deliberate destruction by a user, 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feature that missed in 8086/8088.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52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Evolution of Intel Microprocessors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51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4196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Memory Organization &amp; Aligned &amp; Misaligned Data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838200" y="1692275"/>
          <a:ext cx="7162800" cy="4937125"/>
        </p:xfrm>
        <a:graphic>
          <a:graphicData uri="http://schemas.openxmlformats.org/presentationml/2006/ole">
            <p:oleObj spid="_x0000_s115714" name="Bitmap Image" r:id="rId3" imgW="4505954" imgH="3104762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Memory Organization &amp; Aligned &amp; Misaligned Data 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5" y="1828800"/>
            <a:ext cx="3381375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-228600" y="17526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400"/>
              <a:t>To store a Word of 16-Bit, two consecutive Memory locations are required. Lower Byte would be stored in Lower Address of two consecutive bytes while higher byte would be stored in higher address of consecutive byte.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100"/>
              <a:t> Like to store data of 16-Bit i.e. 625A </a:t>
            </a:r>
            <a:r>
              <a:rPr lang="en-US" sz="1700"/>
              <a:t>H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700"/>
              <a:t>      </a:t>
            </a:r>
            <a:r>
              <a:rPr lang="en-US" sz="2100"/>
              <a:t>5A = Lower Byte in 00001</a:t>
            </a:r>
            <a:r>
              <a:rPr lang="en-US" sz="1500"/>
              <a:t>H                </a:t>
            </a:r>
            <a:r>
              <a:rPr lang="en-US" sz="1700"/>
              <a:t>     </a:t>
            </a:r>
            <a:r>
              <a:rPr lang="en-US" sz="2100"/>
              <a:t>62 = Higher Byte in 00002</a:t>
            </a:r>
            <a:r>
              <a:rPr lang="en-US" sz="1700"/>
              <a:t>H</a:t>
            </a:r>
            <a:r>
              <a:rPr lang="en-US" sz="2100"/>
              <a:t>.</a:t>
            </a:r>
            <a:r>
              <a:rPr lang="en-US" sz="1900"/>
              <a:t>  </a:t>
            </a:r>
            <a:r>
              <a:rPr lang="en-US" sz="2900"/>
              <a:t> </a:t>
            </a:r>
            <a:r>
              <a:rPr lang="en-US" sz="2500"/>
              <a:t>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8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Memory Organization &amp; Aligned &amp; Misaligned Data 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828800"/>
            <a:ext cx="26670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54102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209925"/>
            <a:ext cx="6400800" cy="128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65532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Memory Organization &amp; Aligned &amp; Misaligned Data 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5" y="1828800"/>
            <a:ext cx="3381375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-228600" y="17526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400"/>
              <a:t>Aligned Words are those which started with Address whose Least Significant Bit is ‘0’ also  called Even Physical Address.</a:t>
            </a:r>
            <a:r>
              <a:rPr lang="en-US" sz="1900"/>
              <a:t> </a:t>
            </a:r>
            <a:r>
              <a:rPr lang="en-US" sz="2900"/>
              <a:t> </a:t>
            </a:r>
            <a:r>
              <a:rPr lang="en-US" sz="2500"/>
              <a:t>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50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400"/>
              <a:t>Non-aligned Words are those which started with Address whose Least Significant Bit is ‘1’ also called Odd Physical Address.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4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284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288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1910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3"/>
          <p:cNvSpPr/>
          <p:nvPr/>
        </p:nvSpPr>
        <p:spPr>
          <a:xfrm>
            <a:off x="6172200" y="3352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609600" y="1905000"/>
          <a:ext cx="7875588" cy="2819400"/>
        </p:xfrm>
        <a:graphic>
          <a:graphicData uri="http://schemas.openxmlformats.org/presentationml/2006/ole">
            <p:oleObj spid="_x0000_s116738" name="Bitmap Image" r:id="rId3" imgW="7876190" imgH="2819794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b="1" smtClean="0"/>
              <a:t>A computer is like a calculator with program stored in its memory (RAM).</a:t>
            </a:r>
          </a:p>
          <a:p>
            <a:pPr>
              <a:lnSpc>
                <a:spcPct val="80000"/>
              </a:lnSpc>
            </a:pPr>
            <a:r>
              <a:rPr lang="en-US" sz="2100" b="1" smtClean="0"/>
              <a:t>When a program is being executed, the following cycle of operations is repeated;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1) Fetch the next instruction from the memory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2) Decode the instruction to find out what operation 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     to be performed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3) Fetch the OPERAND(s) and store temporarily in the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     internal register(s)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4) Execute the required operation</a:t>
            </a:r>
            <a:r>
              <a:rPr lang="en-US" sz="2100" smtClean="0"/>
              <a:t> </a:t>
            </a:r>
            <a:r>
              <a:rPr lang="en-US" sz="2100" b="1" smtClean="0"/>
              <a:t>and store the result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    in memory or internal register as required by the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    instruction.</a:t>
            </a:r>
          </a:p>
          <a:p>
            <a:pPr>
              <a:lnSpc>
                <a:spcPct val="80000"/>
              </a:lnSpc>
            </a:pPr>
            <a:endParaRPr lang="en-US" sz="2100" smtClean="0"/>
          </a:p>
        </p:txBody>
      </p:sp>
      <p:sp>
        <p:nvSpPr>
          <p:cNvPr id="113668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b="1" smtClean="0"/>
              <a:t>Fetching of  instructions is done by BUS INTERFACE UNIT (BIU)</a:t>
            </a:r>
          </a:p>
          <a:p>
            <a:pPr>
              <a:lnSpc>
                <a:spcPct val="80000"/>
              </a:lnSpc>
            </a:pPr>
            <a:endParaRPr lang="en-US" sz="1900" b="1" smtClean="0"/>
          </a:p>
          <a:p>
            <a:pPr>
              <a:lnSpc>
                <a:spcPct val="80000"/>
              </a:lnSpc>
            </a:pPr>
            <a:r>
              <a:rPr lang="en-US" sz="1900" b="1" smtClean="0"/>
              <a:t>Decoding, Fetching the operands and execution is done by the Execution Unit</a:t>
            </a:r>
          </a:p>
          <a:p>
            <a:pPr>
              <a:lnSpc>
                <a:spcPct val="80000"/>
              </a:lnSpc>
            </a:pPr>
            <a:endParaRPr lang="en-US" sz="1900" b="1" smtClean="0"/>
          </a:p>
          <a:p>
            <a:pPr>
              <a:lnSpc>
                <a:spcPct val="80000"/>
              </a:lnSpc>
            </a:pPr>
            <a:r>
              <a:rPr lang="en-US" sz="1900" b="1" smtClean="0"/>
              <a:t>These two units in 8088/86 family can work in parallel.</a:t>
            </a:r>
          </a:p>
          <a:p>
            <a:pPr>
              <a:lnSpc>
                <a:spcPct val="80000"/>
              </a:lnSpc>
            </a:pPr>
            <a:endParaRPr lang="en-US" sz="1900" b="1" smtClean="0"/>
          </a:p>
          <a:p>
            <a:pPr>
              <a:lnSpc>
                <a:spcPct val="80000"/>
              </a:lnSpc>
            </a:pPr>
            <a:r>
              <a:rPr lang="en-US" sz="1900" b="1" smtClean="0"/>
              <a:t>BIU fetches instruction bytes and stores them in internal registers which form a FIFO (First In First Out) queue. This is known as PRE-FETCHING of instruction.</a:t>
            </a:r>
          </a:p>
          <a:p>
            <a:pPr>
              <a:lnSpc>
                <a:spcPct val="80000"/>
              </a:lnSpc>
            </a:pPr>
            <a:r>
              <a:rPr lang="en-US" sz="1900" b="1" smtClean="0"/>
              <a:t>8088 has a 4-byte FIFO, 8086 has 6-byte FIFO</a:t>
            </a:r>
          </a:p>
        </p:txBody>
      </p:sp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066800" y="1851025"/>
          <a:ext cx="7086600" cy="4321175"/>
        </p:xfrm>
        <a:graphic>
          <a:graphicData uri="http://schemas.openxmlformats.org/presentationml/2006/ole">
            <p:oleObj spid="_x0000_s117762" name="Bitmap Image" r:id="rId3" imgW="4761905" imgH="290553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52500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b="1" smtClean="0"/>
              <a:t>Other Microprocessor 80286, 80386,  80486:             </a:t>
            </a: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Virtual Memory arrived, It is the way of fooling the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microprocessor into thinking that it has access to an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almost unlimited amount of memory by swapping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data between disk storage and memory.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52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Evolution of Intel Microprocessors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752600"/>
            <a:ext cx="5181600" cy="5019675"/>
          </a:xfrm>
          <a:noFill/>
          <a:ln/>
        </p:spPr>
      </p:pic>
      <p:sp>
        <p:nvSpPr>
          <p:cNvPr id="106503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03428" name="Rectangle 3"/>
          <p:cNvSpPr>
            <a:spLocks noChangeArrowheads="1"/>
          </p:cNvSpPr>
          <p:nvPr/>
        </p:nvSpPr>
        <p:spPr bwMode="auto">
          <a:xfrm>
            <a:off x="-228600" y="1676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Fetch &amp; Execute Cycle</a:t>
            </a:r>
            <a:endParaRPr lang="en-US" sz="500" b="1"/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228600" y="2133600"/>
          <a:ext cx="8534400" cy="3733800"/>
        </p:xfrm>
        <a:graphic>
          <a:graphicData uri="http://schemas.openxmlformats.org/presentationml/2006/ole">
            <p:oleObj spid="_x0000_s118786" name="Bitmap Image" r:id="rId3" imgW="7628571" imgH="3247619" progId="Paint.Picture">
              <p:embed/>
            </p:oleObj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228600" y="5943600"/>
          <a:ext cx="8382000" cy="914400"/>
        </p:xfrm>
        <a:graphic>
          <a:graphicData uri="http://schemas.openxmlformats.org/presentationml/2006/ole">
            <p:oleObj spid="_x0000_s118787" name="Bitmap Image" r:id="rId4" imgW="7590476" imgH="61921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-228600" y="1676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Fetch &amp; Execute Cycle</a:t>
            </a:r>
            <a:endParaRPr lang="en-US" sz="500" b="1"/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228600" y="2152650"/>
          <a:ext cx="8686800" cy="4629150"/>
        </p:xfrm>
        <a:graphic>
          <a:graphicData uri="http://schemas.openxmlformats.org/presentationml/2006/ole">
            <p:oleObj spid="_x0000_s119810" name="Bitmap Image" r:id="rId3" imgW="8104762" imgH="4629796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304800" y="1609725"/>
          <a:ext cx="8534400" cy="4791075"/>
        </p:xfrm>
        <a:graphic>
          <a:graphicData uri="http://schemas.openxmlformats.org/presentationml/2006/ole">
            <p:oleObj spid="_x0000_s120834" name="Bitmap Image" r:id="rId3" imgW="6771429" imgH="4334480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11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1148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3"/>
          <p:cNvSpPr/>
          <p:nvPr/>
        </p:nvSpPr>
        <p:spPr>
          <a:xfrm>
            <a:off x="6096000" y="3429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3"/>
          <p:cNvSpPr/>
          <p:nvPr/>
        </p:nvSpPr>
        <p:spPr>
          <a:xfrm>
            <a:off x="7162800" y="3810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Input Output Address Space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457200" y="1828800"/>
          <a:ext cx="8077200" cy="4660900"/>
        </p:xfrm>
        <a:graphic>
          <a:graphicData uri="http://schemas.openxmlformats.org/presentationml/2006/ole">
            <p:oleObj spid="_x0000_s121858" name="Bitmap Image" r:id="rId3" imgW="4819048" imgH="2781688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Input Output Address Space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2230438" y="1828800"/>
          <a:ext cx="4246562" cy="4724400"/>
        </p:xfrm>
        <a:graphic>
          <a:graphicData uri="http://schemas.openxmlformats.org/presentationml/2006/ole">
            <p:oleObj spid="_x0000_s122882" name="Bitmap Image" r:id="rId3" imgW="2619048" imgH="2914286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50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1148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3"/>
          <p:cNvSpPr/>
          <p:nvPr/>
        </p:nvSpPr>
        <p:spPr>
          <a:xfrm>
            <a:off x="6096000" y="3429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3"/>
          <p:cNvSpPr/>
          <p:nvPr/>
        </p:nvSpPr>
        <p:spPr>
          <a:xfrm>
            <a:off x="7162800" y="3810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574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1148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3"/>
          <p:cNvSpPr/>
          <p:nvPr/>
        </p:nvSpPr>
        <p:spPr>
          <a:xfrm>
            <a:off x="6096000" y="3429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3"/>
          <p:cNvSpPr/>
          <p:nvPr/>
        </p:nvSpPr>
        <p:spPr>
          <a:xfrm>
            <a:off x="7162800" y="3810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3"/>
          <p:cNvSpPr/>
          <p:nvPr/>
        </p:nvSpPr>
        <p:spPr>
          <a:xfrm>
            <a:off x="6705600" y="42672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CHAPTER </a:t>
            </a:r>
            <a:r>
              <a:rPr lang="en-US" sz="3600" b="1" dirty="0" smtClean="0"/>
              <a:t># 5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		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3581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Software Architecture of the 8088 &amp; 8086 </a:t>
            </a:r>
            <a:r>
              <a:rPr lang="en-US" sz="3800" b="1">
                <a:solidFill>
                  <a:schemeClr val="tx2"/>
                </a:solidFill>
              </a:rPr>
              <a:t>µP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457200" y="1828800"/>
            <a:ext cx="1028700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b="1" smtClean="0"/>
              <a:t>Semiconductor Technology: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Transistor Density:</a:t>
            </a:r>
            <a:r>
              <a:rPr lang="en-US" smtClean="0"/>
              <a:t> The evolution of microprocessors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were made possible by advances in semiconductor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process technology. Concepts like VLSI, MSI &amp; SSI.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Semiconductor-device geometry means the transistor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density. Transistor density decreased from about 5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microns  in the early 1970s to submicron today. 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76200" y="1066800"/>
            <a:ext cx="967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800" b="1">
                <a:solidFill>
                  <a:schemeClr val="tx2"/>
                </a:solidFill>
              </a:rPr>
              <a:t>What is going behind the curtains: How Microprocessor become so much powerful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Learning Objective: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" y="2895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To perform any operation from 8086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or 8088 Microprocessors, we have to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program it with Assembly Language.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In this lecture we explore Microprocessor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from Software Point of View. And in the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process we learn how the microprocessor,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and its memory and input/ouput sub-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syetms operates. </a:t>
            </a:r>
            <a:endParaRPr lang="en-US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829800" cy="1371600"/>
          </a:xfrm>
        </p:spPr>
        <p:txBody>
          <a:bodyPr/>
          <a:lstStyle/>
          <a:p>
            <a:pPr lvl="1"/>
            <a:r>
              <a:rPr lang="en-US" sz="2000" b="1" smtClean="0"/>
              <a:t>These are also known as General Purpose Registers.</a:t>
            </a:r>
          </a:p>
          <a:p>
            <a:pPr lvl="1"/>
            <a:r>
              <a:rPr lang="en-US" sz="2000" b="1" smtClean="0"/>
              <a:t>Mainly used for Data Operation, Logics Calculation &amp; Manipulation of Data.</a:t>
            </a:r>
            <a:endParaRPr lang="en-US" sz="2000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z="1900" smtClean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609600" y="2743200"/>
          <a:ext cx="8077200" cy="3962400"/>
        </p:xfrm>
        <a:graphic>
          <a:graphicData uri="http://schemas.openxmlformats.org/presentationml/2006/ole">
            <p:oleObj spid="_x0000_s123906" name="Bitmap Image" r:id="rId3" imgW="5334745" imgH="3610479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304800" y="1828800"/>
          <a:ext cx="8534400" cy="2133600"/>
        </p:xfrm>
        <a:graphic>
          <a:graphicData uri="http://schemas.openxmlformats.org/presentationml/2006/ole">
            <p:oleObj spid="_x0000_s124930" name="Bitmap Image" r:id="rId3" imgW="7744906" imgH="1781424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58788" y="1866900"/>
          <a:ext cx="8228012" cy="4305300"/>
        </p:xfrm>
        <a:graphic>
          <a:graphicData uri="http://schemas.openxmlformats.org/presentationml/2006/ole">
            <p:oleObj spid="_x0000_s125954" name="Bitmap Image" r:id="rId3" imgW="8228571" imgH="4304762" progId="Paint.Picture">
              <p:embed/>
            </p:oleObj>
          </a:graphicData>
        </a:graphic>
      </p:graphicFrame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-304800" y="19812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Code Segment : Instruction Pointer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Data Segment: Source/Destination Index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Stack Segment: Stack/Base Pointer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Extra Segment: Like Data Segment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Four Data Registers are used for Data Calculation, Logics &amp; Manipulation.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Status Register to show the Status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800" b="1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828800"/>
          <a:ext cx="8610600" cy="4419600"/>
        </p:xfrm>
        <a:graphic>
          <a:graphicData uri="http://schemas.openxmlformats.org/presentationml/2006/ole">
            <p:oleObj spid="_x0000_s126978" name="Bitmap Image" r:id="rId3" imgW="5838095" imgH="2790476" progId="Paint.Picture">
              <p:embed/>
            </p:oleObj>
          </a:graphicData>
        </a:graphic>
      </p:graphicFrame>
      <p:sp>
        <p:nvSpPr>
          <p:cNvPr id="59399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ph/>
          </p:nvPr>
        </p:nvGraphicFramePr>
        <p:xfrm>
          <a:off x="1524000" y="1905000"/>
          <a:ext cx="5638800" cy="4495800"/>
        </p:xfrm>
        <a:graphic>
          <a:graphicData uri="http://schemas.openxmlformats.org/presentationml/2006/ole">
            <p:oleObj spid="_x0000_s128002" name="Bitmap Image" r:id="rId3" imgW="3877216" imgH="384761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0" name="Object 4"/>
          <p:cNvGraphicFramePr>
            <a:graphicFrameLocks noChangeAspect="1"/>
          </p:cNvGraphicFramePr>
          <p:nvPr>
            <p:ph/>
          </p:nvPr>
        </p:nvGraphicFramePr>
        <p:xfrm>
          <a:off x="457200" y="1524000"/>
          <a:ext cx="7848600" cy="5084763"/>
        </p:xfrm>
        <a:graphic>
          <a:graphicData uri="http://schemas.openxmlformats.org/presentationml/2006/ole">
            <p:oleObj spid="_x0000_s129026" name="Bitmap Image" r:id="rId3" imgW="5200000" imgH="3772427" progId="Paint.Picture">
              <p:embed/>
            </p:oleObj>
          </a:graphicData>
        </a:graphic>
      </p:graphicFrame>
      <p:sp>
        <p:nvSpPr>
          <p:cNvPr id="70662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" y="-304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800" b="1">
                <a:solidFill>
                  <a:schemeClr val="tx2"/>
                </a:solidFill>
              </a:rPr>
              <a:t>Proof of Transistor Density:</a:t>
            </a:r>
            <a:r>
              <a:rPr lang="en-US" sz="2800">
                <a:solidFill>
                  <a:schemeClr val="tx2"/>
                </a:solidFill>
              </a:rPr>
              <a:t>	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0772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8077200" cy="3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ph/>
          </p:nvPr>
        </p:nvGraphicFramePr>
        <p:xfrm>
          <a:off x="609600" y="1752600"/>
          <a:ext cx="7239000" cy="4132263"/>
        </p:xfrm>
        <a:graphic>
          <a:graphicData uri="http://schemas.openxmlformats.org/presentationml/2006/ole">
            <p:oleObj spid="_x0000_s130050" name="Bitmap Image" r:id="rId3" imgW="5504762" imgH="314285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Generating a Physical memory Address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-228600" y="23622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For summary, see once again on White Board.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800" b="1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0" y="133350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 b="1"/>
          </a:p>
          <a:p>
            <a:pPr eaLnBrk="0" hangingPunct="0">
              <a:buFontTx/>
              <a:buChar char="•"/>
            </a:pPr>
            <a:r>
              <a:rPr lang="en-US" sz="2600" b="1"/>
              <a:t>  Stack grows in the direction of decreasing    </a:t>
            </a:r>
          </a:p>
          <a:p>
            <a:pPr eaLnBrk="0" hangingPunct="0"/>
            <a:r>
              <a:rPr lang="en-US" sz="2600" b="1"/>
              <a:t>   addresses.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Stack is used to store WORDs only.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SP is initialized to FFFEH so that (SS:SP)</a:t>
            </a:r>
          </a:p>
          <a:p>
            <a:pPr eaLnBrk="0" hangingPunct="0"/>
            <a:r>
              <a:rPr lang="en-US" sz="2600" b="1"/>
              <a:t>   points to the bottom of stack (highest address</a:t>
            </a:r>
          </a:p>
          <a:p>
            <a:pPr eaLnBrk="0" hangingPunct="0"/>
            <a:r>
              <a:rPr lang="en-US" sz="2600" b="1"/>
              <a:t>   in the SS) in the beginning—empty stack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The Stack size = 64k bytes = 32k words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Stack segment reg (SS) contains end-of-stack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Stack BOTTOM is end-of-stack + (64k-1)</a:t>
            </a:r>
          </a:p>
          <a:p>
            <a:pPr eaLnBrk="0" hangingPunct="0"/>
            <a:r>
              <a:rPr lang="en-US" sz="2600" b="1"/>
              <a:t>   bytes.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(SS:SP) is last filled storage = TOS (Top of</a:t>
            </a:r>
          </a:p>
          <a:p>
            <a:pPr eaLnBrk="0" hangingPunct="0"/>
            <a:r>
              <a:rPr lang="en-US" sz="2600" b="1"/>
              <a:t>   Stack).</a:t>
            </a:r>
          </a:p>
          <a:p>
            <a:pPr eaLnBrk="0" hangingPunct="0">
              <a:buFontTx/>
              <a:buChar char="•"/>
            </a:pPr>
            <a:endParaRPr lang="en-US" sz="2400" b="1">
              <a:latin typeface="Arial" charset="0"/>
            </a:endParaRPr>
          </a:p>
          <a:p>
            <a:pPr eaLnBrk="0" hangingPunct="0">
              <a:buFontTx/>
              <a:buChar char="•"/>
            </a:pPr>
            <a:endParaRPr lang="en-US" sz="2400" b="1">
              <a:latin typeface="Arial" charset="0"/>
            </a:endParaRPr>
          </a:p>
        </p:txBody>
      </p:sp>
      <p:sp>
        <p:nvSpPr>
          <p:cNvPr id="111621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 b="1"/>
          </a:p>
          <a:p>
            <a:pPr eaLnBrk="0" hangingPunct="0">
              <a:buFontTx/>
              <a:buChar char="•"/>
            </a:pPr>
            <a:r>
              <a:rPr lang="en-US" sz="2600" b="1"/>
              <a:t>   Stack operation always involves either</a:t>
            </a:r>
          </a:p>
          <a:p>
            <a:pPr eaLnBrk="0" hangingPunct="0"/>
            <a:r>
              <a:rPr lang="en-US" sz="2600" b="1"/>
              <a:t>     reading  a word (POP) or writing a word</a:t>
            </a:r>
          </a:p>
          <a:p>
            <a:pPr eaLnBrk="0" hangingPunct="0"/>
            <a:r>
              <a:rPr lang="en-US" sz="2600" b="1"/>
              <a:t>     (PUSH).         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 Single byte is never used 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There are two operations which concern  </a:t>
            </a:r>
          </a:p>
          <a:p>
            <a:pPr eaLnBrk="0" hangingPunct="0"/>
            <a:r>
              <a:rPr lang="en-US" sz="2600" b="1"/>
              <a:t>    STACK</a:t>
            </a:r>
          </a:p>
          <a:p>
            <a:pPr eaLnBrk="0" hangingPunct="0"/>
            <a:r>
              <a:rPr lang="en-US" sz="2600" b="1"/>
              <a:t>    1) </a:t>
            </a:r>
            <a:r>
              <a:rPr lang="en-US" sz="2600" b="1" u="sng"/>
              <a:t>PUSH OPERATION: </a:t>
            </a:r>
            <a:r>
              <a:rPr lang="en-US" sz="2600" b="1"/>
              <a:t>Decrement SP by 2</a:t>
            </a:r>
          </a:p>
          <a:p>
            <a:pPr eaLnBrk="0" hangingPunct="0"/>
            <a:r>
              <a:rPr lang="en-US" sz="2600" b="1"/>
              <a:t>        and store the word then at  SS:SP (least</a:t>
            </a:r>
          </a:p>
          <a:p>
            <a:pPr eaLnBrk="0" hangingPunct="0"/>
            <a:r>
              <a:rPr lang="en-US" sz="2600" b="1"/>
              <a:t>        significant byte at the lower address).</a:t>
            </a:r>
          </a:p>
          <a:p>
            <a:pPr eaLnBrk="0" hangingPunct="0"/>
            <a:r>
              <a:rPr lang="en-US" sz="2600" b="1"/>
              <a:t>    2) </a:t>
            </a:r>
            <a:r>
              <a:rPr lang="en-US" sz="2600" b="1" u="sng"/>
              <a:t>POP Operation:</a:t>
            </a:r>
            <a:r>
              <a:rPr lang="en-US" sz="2600" b="1"/>
              <a:t> Read a word from (SS:SP)</a:t>
            </a:r>
          </a:p>
          <a:p>
            <a:pPr eaLnBrk="0" hangingPunct="0"/>
            <a:r>
              <a:rPr lang="en-US" sz="2600" b="1"/>
              <a:t>        and increment the SP by 2</a:t>
            </a:r>
          </a:p>
          <a:p>
            <a:pPr eaLnBrk="0" hangingPunct="0">
              <a:buFontTx/>
              <a:buChar char="•"/>
            </a:pPr>
            <a:r>
              <a:rPr lang="en-US" sz="2600" b="1"/>
              <a:t>  STACK GROWS FROM HIGHER ADDRESSES </a:t>
            </a:r>
          </a:p>
          <a:p>
            <a:pPr eaLnBrk="0" hangingPunct="0"/>
            <a:r>
              <a:rPr lang="en-US" sz="2600" b="1"/>
              <a:t>    TO LOWER ADDRESSES</a:t>
            </a:r>
          </a:p>
          <a:p>
            <a:pPr eaLnBrk="0" hangingPunct="0">
              <a:buFontTx/>
              <a:buChar char="•"/>
            </a:pPr>
            <a:endParaRPr lang="en-US" sz="2600" b="1"/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533400" y="-3810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381000" y="1797050"/>
          <a:ext cx="8153400" cy="4984750"/>
        </p:xfrm>
        <a:graphic>
          <a:graphicData uri="http://schemas.openxmlformats.org/presentationml/2006/ole">
            <p:oleObj spid="_x0000_s131074" name="Bitmap Image" r:id="rId3" imgW="5811061" imgH="355238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143000" y="1905000"/>
          <a:ext cx="6400800" cy="4648200"/>
        </p:xfrm>
        <a:graphic>
          <a:graphicData uri="http://schemas.openxmlformats.org/presentationml/2006/ole">
            <p:oleObj spid="_x0000_s132098" name="Bitmap Image" r:id="rId3" imgW="5390476" imgH="3905795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57200" y="1524000"/>
          <a:ext cx="8382000" cy="5116513"/>
        </p:xfrm>
        <a:graphic>
          <a:graphicData uri="http://schemas.openxmlformats.org/presentationml/2006/ole">
            <p:oleObj spid="_x0000_s133122" name="Bitmap Image" r:id="rId3" imgW="5714286" imgH="355238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The Stack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457200" y="1447800"/>
          <a:ext cx="8229600" cy="5243513"/>
        </p:xfrm>
        <a:graphic>
          <a:graphicData uri="http://schemas.openxmlformats.org/presentationml/2006/ole">
            <p:oleObj spid="_x0000_s134146" name="Bitmap Image" r:id="rId3" imgW="7085714" imgH="4514286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9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609600"/>
            <a:ext cx="523875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893888"/>
          <a:ext cx="8382000" cy="4049712"/>
        </p:xfrm>
        <a:graphic>
          <a:graphicData uri="http://schemas.openxmlformats.org/presentationml/2006/ole">
            <p:oleObj spid="_x0000_s135170" name="Bitmap Image" r:id="rId3" imgW="4828571" imgH="2333333" progId="Paint.Picture">
              <p:embed/>
            </p:oleObj>
          </a:graphicData>
        </a:graphic>
      </p:graphicFrame>
      <p:sp>
        <p:nvSpPr>
          <p:cNvPr id="87047" name="Rectangle 2"/>
          <p:cNvSpPr>
            <a:spLocks noChangeArrowheads="1"/>
          </p:cNvSpPr>
          <p:nvPr/>
        </p:nvSpPr>
        <p:spPr bwMode="auto">
          <a:xfrm>
            <a:off x="533400" y="-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533400" y="-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>
            <p:ph/>
          </p:nvPr>
        </p:nvGraphicFramePr>
        <p:xfrm>
          <a:off x="533400" y="2057400"/>
          <a:ext cx="7848600" cy="3260725"/>
        </p:xfrm>
        <a:graphic>
          <a:graphicData uri="http://schemas.openxmlformats.org/presentationml/2006/ole">
            <p:oleObj spid="_x0000_s136194" name="Bitmap Image" r:id="rId3" imgW="4676190" imgH="194337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33400" y="-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>
            <p:ph/>
          </p:nvPr>
        </p:nvGraphicFramePr>
        <p:xfrm>
          <a:off x="457200" y="1677988"/>
          <a:ext cx="8153400" cy="4951412"/>
        </p:xfrm>
        <a:graphic>
          <a:graphicData uri="http://schemas.openxmlformats.org/presentationml/2006/ole">
            <p:oleObj spid="_x0000_s137218" name="Bitmap Image" r:id="rId3" imgW="4753639" imgH="288647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2" name="Object 4"/>
          <p:cNvGraphicFramePr>
            <a:graphicFrameLocks noChangeAspect="1"/>
          </p:cNvGraphicFramePr>
          <p:nvPr>
            <p:ph idx="1"/>
          </p:nvPr>
        </p:nvGraphicFramePr>
        <p:xfrm>
          <a:off x="685800" y="1943100"/>
          <a:ext cx="7315200" cy="4305300"/>
        </p:xfrm>
        <a:graphic>
          <a:graphicData uri="http://schemas.openxmlformats.org/presentationml/2006/ole">
            <p:oleObj spid="_x0000_s138242" name="Bitmap Image" r:id="rId3" imgW="4466667" imgH="2629267" progId="Paint.Picture">
              <p:embed/>
            </p:oleObj>
          </a:graphicData>
        </a:graphic>
      </p:graphicFrame>
      <p:sp>
        <p:nvSpPr>
          <p:cNvPr id="94215" name="Rectangle 2"/>
          <p:cNvSpPr>
            <a:spLocks noChangeArrowheads="1"/>
          </p:cNvSpPr>
          <p:nvPr/>
        </p:nvSpPr>
        <p:spPr bwMode="auto">
          <a:xfrm>
            <a:off x="533400" y="-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-609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95350"/>
            <a:ext cx="8382000" cy="573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533400" y="-609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Status Register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820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5867400"/>
            <a:ext cx="866775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51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4196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Memory Organization &amp; Aligned &amp; Misaligned Data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838200" y="1692275"/>
          <a:ext cx="7162800" cy="4937125"/>
        </p:xfrm>
        <a:graphic>
          <a:graphicData uri="http://schemas.openxmlformats.org/presentationml/2006/ole">
            <p:oleObj spid="_x0000_s139266" name="Bitmap Image" r:id="rId3" imgW="4505954" imgH="3104762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Memory Organization &amp; Aligned &amp; Misaligned Data 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5" y="1828800"/>
            <a:ext cx="3381375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-228600" y="17526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400"/>
              <a:t>To store a Word of 16-Bit, two consecutive Memory locations are required. Lower Byte would be stored in Lower Address of two consecutive bytes while higher byte would be stored in higher address of consecutive byte.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100"/>
              <a:t> Like to store data of 16-Bit i.e. 625A </a:t>
            </a:r>
            <a:r>
              <a:rPr lang="en-US" sz="1700"/>
              <a:t>H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700"/>
              <a:t>      </a:t>
            </a:r>
            <a:r>
              <a:rPr lang="en-US" sz="2100"/>
              <a:t>5A = Lower Byte in 00001</a:t>
            </a:r>
            <a:r>
              <a:rPr lang="en-US" sz="1500"/>
              <a:t>H                </a:t>
            </a:r>
            <a:r>
              <a:rPr lang="en-US" sz="1700"/>
              <a:t>     </a:t>
            </a:r>
            <a:r>
              <a:rPr lang="en-US" sz="2100"/>
              <a:t>62 = Higher Byte in 00002</a:t>
            </a:r>
            <a:r>
              <a:rPr lang="en-US" sz="1700"/>
              <a:t>H</a:t>
            </a:r>
            <a:r>
              <a:rPr lang="en-US" sz="2100"/>
              <a:t>.</a:t>
            </a:r>
            <a:r>
              <a:rPr lang="en-US" sz="1900"/>
              <a:t>  </a:t>
            </a:r>
            <a:r>
              <a:rPr lang="en-US" sz="2900"/>
              <a:t> </a:t>
            </a:r>
            <a:r>
              <a:rPr lang="en-US" sz="2500"/>
              <a:t>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8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Memory Organization &amp; Aligned &amp; Misaligned Data 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828800"/>
            <a:ext cx="26670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54102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209925"/>
            <a:ext cx="6400800" cy="128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65532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Moore`s Law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/>
          </p:nvPr>
        </p:nvGraphicFramePr>
        <p:xfrm>
          <a:off x="304800" y="1600200"/>
          <a:ext cx="8382000" cy="4581525"/>
        </p:xfrm>
        <a:graphic>
          <a:graphicData uri="http://schemas.openxmlformats.org/presentationml/2006/ole">
            <p:oleObj spid="_x0000_s1026" name="Bitmap Image" r:id="rId3" imgW="7438095" imgH="4580952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Memory Organization &amp; Aligned &amp; Misaligned Data 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5" y="1828800"/>
            <a:ext cx="3381375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-228600" y="17526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400"/>
              <a:t>Aligned Words are those which started with Address whose Least Significant Bit is ‘0’ also  called Even Physical Address.</a:t>
            </a:r>
            <a:r>
              <a:rPr lang="en-US" sz="1900"/>
              <a:t> </a:t>
            </a:r>
            <a:r>
              <a:rPr lang="en-US" sz="2900"/>
              <a:t> </a:t>
            </a:r>
            <a:r>
              <a:rPr lang="en-US" sz="2500"/>
              <a:t>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500"/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400"/>
              <a:t>Non-aligned Words are those which started with Address whose Least Significant Bit is ‘1’ also called Odd Physical Address.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4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284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288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1910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3"/>
          <p:cNvSpPr/>
          <p:nvPr/>
        </p:nvSpPr>
        <p:spPr>
          <a:xfrm>
            <a:off x="6172200" y="3352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609600" y="1905000"/>
          <a:ext cx="7875588" cy="2819400"/>
        </p:xfrm>
        <a:graphic>
          <a:graphicData uri="http://schemas.openxmlformats.org/presentationml/2006/ole">
            <p:oleObj spid="_x0000_s140290" name="Bitmap Image" r:id="rId3" imgW="7876190" imgH="2819794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b="1" smtClean="0"/>
              <a:t>A computer is like a calculator with program stored in its memory (RAM).</a:t>
            </a:r>
          </a:p>
          <a:p>
            <a:pPr>
              <a:lnSpc>
                <a:spcPct val="80000"/>
              </a:lnSpc>
            </a:pPr>
            <a:r>
              <a:rPr lang="en-US" sz="2100" b="1" smtClean="0"/>
              <a:t>When a program is being executed, the following cycle of operations is repeated;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1) Fetch the next instruction from the memory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2) Decode the instruction to find out what operation 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     to be performed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3) Fetch the OPERAND(s) and store temporarily in the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     internal register(s)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4) Execute the required operation</a:t>
            </a:r>
            <a:r>
              <a:rPr lang="en-US" sz="2100" smtClean="0"/>
              <a:t> </a:t>
            </a:r>
            <a:r>
              <a:rPr lang="en-US" sz="2100" b="1" smtClean="0"/>
              <a:t>and store the result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    in memory or internal register as required by the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/>
              <a:t>          instruction.</a:t>
            </a:r>
          </a:p>
          <a:p>
            <a:pPr>
              <a:lnSpc>
                <a:spcPct val="80000"/>
              </a:lnSpc>
            </a:pPr>
            <a:endParaRPr lang="en-US" sz="2100" smtClean="0"/>
          </a:p>
        </p:txBody>
      </p:sp>
      <p:sp>
        <p:nvSpPr>
          <p:cNvPr id="113668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b="1" smtClean="0"/>
              <a:t>Fetching of  instructions is done by BUS INTERFACE UNIT (BIU)</a:t>
            </a:r>
          </a:p>
          <a:p>
            <a:pPr>
              <a:lnSpc>
                <a:spcPct val="80000"/>
              </a:lnSpc>
            </a:pPr>
            <a:endParaRPr lang="en-US" sz="1900" b="1" smtClean="0"/>
          </a:p>
          <a:p>
            <a:pPr>
              <a:lnSpc>
                <a:spcPct val="80000"/>
              </a:lnSpc>
            </a:pPr>
            <a:r>
              <a:rPr lang="en-US" sz="1900" b="1" smtClean="0"/>
              <a:t>Decoding, Fetching the operands and execution is done by the Execution Unit</a:t>
            </a:r>
          </a:p>
          <a:p>
            <a:pPr>
              <a:lnSpc>
                <a:spcPct val="80000"/>
              </a:lnSpc>
            </a:pPr>
            <a:endParaRPr lang="en-US" sz="1900" b="1" smtClean="0"/>
          </a:p>
          <a:p>
            <a:pPr>
              <a:lnSpc>
                <a:spcPct val="80000"/>
              </a:lnSpc>
            </a:pPr>
            <a:r>
              <a:rPr lang="en-US" sz="1900" b="1" smtClean="0"/>
              <a:t>These two units in 8088/86 family can work in parallel.</a:t>
            </a:r>
          </a:p>
          <a:p>
            <a:pPr>
              <a:lnSpc>
                <a:spcPct val="80000"/>
              </a:lnSpc>
            </a:pPr>
            <a:endParaRPr lang="en-US" sz="1900" b="1" smtClean="0"/>
          </a:p>
          <a:p>
            <a:pPr>
              <a:lnSpc>
                <a:spcPct val="80000"/>
              </a:lnSpc>
            </a:pPr>
            <a:r>
              <a:rPr lang="en-US" sz="1900" b="1" smtClean="0"/>
              <a:t>BIU fetches instruction bytes and stores them in internal registers which form a FIFO (First In First Out) queue. This is known as PRE-FETCHING of instruction.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900" b="1" smtClean="0"/>
          </a:p>
          <a:p>
            <a:pPr>
              <a:lnSpc>
                <a:spcPct val="80000"/>
              </a:lnSpc>
            </a:pPr>
            <a:r>
              <a:rPr lang="en-US" sz="1900" b="1" smtClean="0"/>
              <a:t>8088 has a 4-byte FIFO, 8086 has 6-byte FIFO</a:t>
            </a:r>
          </a:p>
        </p:txBody>
      </p:sp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066800" y="1851025"/>
          <a:ext cx="7086600" cy="4321175"/>
        </p:xfrm>
        <a:graphic>
          <a:graphicData uri="http://schemas.openxmlformats.org/presentationml/2006/ole">
            <p:oleObj spid="_x0000_s141314" name="Bitmap Image" r:id="rId3" imgW="4761905" imgH="290553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752600"/>
            <a:ext cx="5181600" cy="5019675"/>
          </a:xfrm>
          <a:noFill/>
          <a:ln/>
        </p:spPr>
      </p:pic>
      <p:sp>
        <p:nvSpPr>
          <p:cNvPr id="106503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03428" name="Rectangle 3"/>
          <p:cNvSpPr>
            <a:spLocks noChangeArrowheads="1"/>
          </p:cNvSpPr>
          <p:nvPr/>
        </p:nvSpPr>
        <p:spPr bwMode="auto">
          <a:xfrm>
            <a:off x="-228600" y="1676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Fetch &amp; Execute Cycle</a:t>
            </a:r>
            <a:endParaRPr lang="en-US" sz="500" b="1"/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228600" y="2133600"/>
          <a:ext cx="8534400" cy="3733800"/>
        </p:xfrm>
        <a:graphic>
          <a:graphicData uri="http://schemas.openxmlformats.org/presentationml/2006/ole">
            <p:oleObj spid="_x0000_s142338" name="Bitmap Image" r:id="rId3" imgW="7628571" imgH="3247619" progId="Paint.Picture">
              <p:embed/>
            </p:oleObj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228600" y="5943600"/>
          <a:ext cx="8382000" cy="914400"/>
        </p:xfrm>
        <a:graphic>
          <a:graphicData uri="http://schemas.openxmlformats.org/presentationml/2006/ole">
            <p:oleObj spid="_x0000_s142339" name="Bitmap Image" r:id="rId4" imgW="7590476" imgH="61921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-228600" y="1676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Fetch &amp; Execute Cycle</a:t>
            </a:r>
            <a:endParaRPr lang="en-US" sz="500" b="1"/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228600" y="2152650"/>
          <a:ext cx="8686800" cy="4629150"/>
        </p:xfrm>
        <a:graphic>
          <a:graphicData uri="http://schemas.openxmlformats.org/presentationml/2006/ole">
            <p:oleObj spid="_x0000_s143362" name="Bitmap Image" r:id="rId3" imgW="8104762" imgH="4629796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Microarchitecture of 8086/8088 Microprocessor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304800" y="1609725"/>
          <a:ext cx="8534400" cy="4791075"/>
        </p:xfrm>
        <a:graphic>
          <a:graphicData uri="http://schemas.openxmlformats.org/presentationml/2006/ole">
            <p:oleObj spid="_x0000_s144386" name="Bitmap Image" r:id="rId3" imgW="6771429" imgH="4334480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2590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Computer &amp; Microprocessor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Evolution of Intel Microprocessors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         </a:t>
            </a:r>
            <a:r>
              <a:rPr lang="en-US" sz="2600"/>
              <a:t>(Main Influence on 8086/8088 µP)</a:t>
            </a:r>
            <a:r>
              <a:rPr lang="en-US" sz="2600" b="1"/>
              <a:t>    </a:t>
            </a:r>
            <a:endParaRPr lang="en-US" sz="500" b="1"/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Involvement of IBM PC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Semi-conductor Technology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Evolution of Digital Computers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Reprogrammable &amp; Embedded µP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Difference b/w µP</a:t>
            </a:r>
            <a:r>
              <a:rPr lang="en-US" sz="2600"/>
              <a:t> </a:t>
            </a:r>
            <a:r>
              <a:rPr lang="en-US" sz="2600" b="1"/>
              <a:t>and</a:t>
            </a:r>
            <a:r>
              <a:rPr lang="en-US" sz="2600"/>
              <a:t> </a:t>
            </a:r>
            <a:r>
              <a:rPr lang="en-US" sz="2600" b="1"/>
              <a:t>µC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04800" y="1600200"/>
          <a:ext cx="8305800" cy="4724400"/>
        </p:xfrm>
        <a:graphic>
          <a:graphicData uri="http://schemas.openxmlformats.org/presentationml/2006/ole">
            <p:oleObj spid="_x0000_s2050" name="Bitmap Image" r:id="rId3" imgW="5896798" imgH="4629796" progId="Paint.Picture">
              <p:embed/>
            </p:oleObj>
          </a:graphicData>
        </a:graphic>
      </p:graphicFrame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286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Moore`s Law Perdiction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11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1148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3"/>
          <p:cNvSpPr/>
          <p:nvPr/>
        </p:nvSpPr>
        <p:spPr>
          <a:xfrm>
            <a:off x="6096000" y="3429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3"/>
          <p:cNvSpPr/>
          <p:nvPr/>
        </p:nvSpPr>
        <p:spPr>
          <a:xfrm>
            <a:off x="7162800" y="3810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Input Output Address Space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457200" y="1828800"/>
          <a:ext cx="8077200" cy="4660900"/>
        </p:xfrm>
        <a:graphic>
          <a:graphicData uri="http://schemas.openxmlformats.org/presentationml/2006/ole">
            <p:oleObj spid="_x0000_s145410" name="Bitmap Image" r:id="rId3" imgW="4819048" imgH="2781688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Input Output Address Space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2230438" y="1828800"/>
          <a:ext cx="4246562" cy="4724400"/>
        </p:xfrm>
        <a:graphic>
          <a:graphicData uri="http://schemas.openxmlformats.org/presentationml/2006/ole">
            <p:oleObj spid="_x0000_s146434" name="Bitmap Image" r:id="rId3" imgW="2619048" imgH="2914286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50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1148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3"/>
          <p:cNvSpPr/>
          <p:nvPr/>
        </p:nvSpPr>
        <p:spPr>
          <a:xfrm>
            <a:off x="6096000" y="3429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3"/>
          <p:cNvSpPr/>
          <p:nvPr/>
        </p:nvSpPr>
        <p:spPr>
          <a:xfrm>
            <a:off x="7162800" y="3810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67200" y="1828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" name="Pentagon 3"/>
          <p:cNvSpPr/>
          <p:nvPr/>
        </p:nvSpPr>
        <p:spPr>
          <a:xfrm>
            <a:off x="7239000" y="2286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entagon 3"/>
          <p:cNvSpPr/>
          <p:nvPr/>
        </p:nvSpPr>
        <p:spPr>
          <a:xfrm>
            <a:off x="3581400" y="2667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574" name="Rectangle 3"/>
          <p:cNvSpPr>
            <a:spLocks noChangeArrowheads="1"/>
          </p:cNvSpPr>
          <p:nvPr/>
        </p:nvSpPr>
        <p:spPr bwMode="auto">
          <a:xfrm>
            <a:off x="7620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Aligned &amp; Misaligned Data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Microarchitecture of 8086/8088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5" name="Pentagon 3"/>
          <p:cNvSpPr/>
          <p:nvPr/>
        </p:nvSpPr>
        <p:spPr>
          <a:xfrm>
            <a:off x="4114800" y="3048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3"/>
          <p:cNvSpPr/>
          <p:nvPr/>
        </p:nvSpPr>
        <p:spPr>
          <a:xfrm>
            <a:off x="6096000" y="3429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3"/>
          <p:cNvSpPr/>
          <p:nvPr/>
        </p:nvSpPr>
        <p:spPr>
          <a:xfrm>
            <a:off x="7162800" y="38100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3"/>
          <p:cNvSpPr/>
          <p:nvPr/>
        </p:nvSpPr>
        <p:spPr>
          <a:xfrm>
            <a:off x="6705600" y="42672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52500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b="1" smtClean="0"/>
              <a:t>MIPS:   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     The performance of microprocessors are expressed in terms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      of its Bandwidth (</a:t>
            </a:r>
            <a:r>
              <a:rPr lang="en-US" sz="2100" i="1" smtClean="0"/>
              <a:t>number of bits processed in a single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100" i="1" smtClean="0"/>
              <a:t>      instruction</a:t>
            </a:r>
            <a:r>
              <a:rPr lang="en-US" sz="2100" smtClean="0"/>
              <a:t>), Instruction set (</a:t>
            </a:r>
            <a:r>
              <a:rPr lang="en-US" sz="2100" i="1" smtClean="0"/>
              <a:t>set of instructions that can be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100" i="1" smtClean="0"/>
              <a:t>      executed</a:t>
            </a:r>
            <a:r>
              <a:rPr lang="en-US" sz="2100" smtClean="0"/>
              <a:t>) and Clock-speed (</a:t>
            </a:r>
            <a:r>
              <a:rPr lang="en-US" sz="2100" i="1" smtClean="0"/>
              <a:t>number of executed-instructions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100" i="1" smtClean="0"/>
              <a:t>      per second</a:t>
            </a:r>
            <a:r>
              <a:rPr lang="en-US" sz="2100" smtClean="0"/>
              <a:t>) </a:t>
            </a:r>
            <a:r>
              <a:rPr lang="en-US" sz="2100" i="1" smtClean="0"/>
              <a:t>(Note that, bench marks are called MIPS (million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100" i="1" smtClean="0"/>
              <a:t>      instructions per second) and iCOMP index etc.) </a:t>
            </a:r>
            <a:endParaRPr lang="en-US" sz="2100" smtClean="0"/>
          </a:p>
          <a:p>
            <a:pPr marL="2057400" lvl="4" indent="-228600">
              <a:lnSpc>
                <a:spcPct val="75000"/>
              </a:lnSpc>
              <a:buFont typeface="Wingdings" pitchFamily="2" charset="2"/>
              <a:buChar char="v"/>
            </a:pPr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52400" y="0"/>
            <a:ext cx="960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Performance of Microprocessors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ph/>
          </p:nvPr>
        </p:nvGraphicFramePr>
        <p:xfrm>
          <a:off x="457200" y="304800"/>
          <a:ext cx="7848600" cy="6172200"/>
        </p:xfrm>
        <a:graphic>
          <a:graphicData uri="http://schemas.openxmlformats.org/presentationml/2006/ole">
            <p:oleObj spid="_x0000_s3074" name="Bitmap Image" r:id="rId3" imgW="4657143" imgH="287619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216025"/>
          </a:xfrm>
        </p:spPr>
        <p:txBody>
          <a:bodyPr/>
          <a:lstStyle/>
          <a:p>
            <a:r>
              <a:rPr lang="en-US" sz="3400" b="1" smtClean="0"/>
              <a:t>Previous History of Transistors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8001000" cy="407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smtClean="0"/>
              <a:t>Evolution of Digital Computers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76400"/>
            <a:ext cx="83820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400" b="1" smtClean="0"/>
              <a:t>Evolution of Digital Computers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752600"/>
            <a:ext cx="8382000" cy="498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400" b="1" smtClean="0"/>
              <a:t>Evolution of Digital Computers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752600"/>
            <a:ext cx="8305800" cy="2673350"/>
          </a:xfrm>
          <a:noFill/>
        </p:spPr>
      </p:pic>
      <p:pic>
        <p:nvPicPr>
          <p:cNvPr id="29700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4572000"/>
            <a:ext cx="8305800" cy="2071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675" y="914400"/>
            <a:ext cx="8645525" cy="5638800"/>
          </a:xfrm>
          <a:noFill/>
        </p:spPr>
      </p:pic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001000" cy="1216025"/>
          </a:xfrm>
          <a:noFill/>
        </p:spPr>
        <p:txBody>
          <a:bodyPr/>
          <a:lstStyle/>
          <a:p>
            <a:r>
              <a:rPr lang="en-US" sz="3400" b="1" smtClean="0"/>
              <a:t>Evolution of Digital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457200" y="231775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3400" b="1">
                <a:solidFill>
                  <a:schemeClr val="tx2"/>
                </a:solidFill>
              </a:rPr>
              <a:t>Reprogrammable &amp; Embedded  Microprocessors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-914400" y="1676400"/>
            <a:ext cx="1104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US" sz="300" b="1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Microprocessors can be classified according to the type of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application for which they have been designed. \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Two application oriented categories: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   1) Reprogrammable Microprocessors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   2) Embedded Microprocessors &amp; Microcontrollers.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1) </a:t>
            </a:r>
            <a:r>
              <a:rPr lang="en-US" sz="2300" b="1"/>
              <a:t>Reprogrammable Microprocessor</a:t>
            </a:r>
            <a:r>
              <a:rPr lang="en-US" sz="2300"/>
              <a:t> are used for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    general applications.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2) </a:t>
            </a:r>
            <a:r>
              <a:rPr lang="en-US" sz="2300" b="1"/>
              <a:t>Embedded µP and µC </a:t>
            </a:r>
            <a:r>
              <a:rPr lang="en-US" sz="2300"/>
              <a:t>are used to perform a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    dedicated control function. 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    Dedicated Control Function may be: Event Control like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    Industrial Process Control, Data Control like Hard Disk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    Controller Interface.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457200" y="231775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3400" b="1">
                <a:solidFill>
                  <a:schemeClr val="tx2"/>
                </a:solidFill>
              </a:rPr>
              <a:t>Reprogrammable &amp; Embedded  Microprocessors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" y="3810000"/>
          <a:ext cx="8839200" cy="2286000"/>
        </p:xfrm>
        <a:graphic>
          <a:graphicData uri="http://schemas.openxmlformats.org/presentationml/2006/ole">
            <p:oleObj spid="_x0000_s4098" name="Bitmap Image" r:id="rId3" imgW="6323810" imgH="1533739" progId="Paint.Picture">
              <p:embed/>
            </p:oleObj>
          </a:graphicData>
        </a:graphic>
      </p:graphicFrame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-914400" y="1676400"/>
            <a:ext cx="1104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US" sz="300" b="1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Reprogrammable means that a general purpose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300"/>
              <a:t>    microcomputer can be used to run a variety of software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300"/>
              <a:t>    applications i.e. while it is in use, it can be easily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300"/>
              <a:t>    reprogrammed to run a different application. While, you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300"/>
              <a:t>    cannot do this in embedded microcomputers.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676400"/>
            <a:ext cx="9525000" cy="5791200"/>
          </a:xfrm>
        </p:spPr>
        <p:txBody>
          <a:bodyPr/>
          <a:lstStyle/>
          <a:p>
            <a:pPr lvl="1"/>
            <a:r>
              <a:rPr lang="en-US" sz="2800" b="1" smtClean="0"/>
              <a:t>Computer: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A </a:t>
            </a:r>
            <a:r>
              <a:rPr lang="en-US" b="1" smtClean="0"/>
              <a:t>Computer </a:t>
            </a:r>
            <a:r>
              <a:rPr lang="en-US" smtClean="0"/>
              <a:t>is a programmable machine.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The two principal characteristics of a computer are: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i)  It responds to a specific set of instructions in 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   well defined manner.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ii) It can execute a prerecorded list of instructions (a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   program).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Modern computers are electronic and digital 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The actual machinery wires, transistors, and circuits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is called hardware. the instructions and data are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called software.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76200" y="457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Computer &amp; Microprocessor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355013" cy="3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457200" y="231775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3400" b="1">
                <a:solidFill>
                  <a:schemeClr val="tx2"/>
                </a:solidFill>
              </a:rPr>
              <a:t>Reprogrammable &amp; Embedded  Microprocessors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915400" cy="524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457200" y="231775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3400" b="1">
                <a:solidFill>
                  <a:schemeClr val="tx2"/>
                </a:solidFill>
              </a:rPr>
              <a:t>Microprocessors vs Microcontrollers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457200" y="231775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3400" b="1">
                <a:solidFill>
                  <a:schemeClr val="tx2"/>
                </a:solidFill>
              </a:rPr>
              <a:t>Microprocessors vs Microcontrollers</a:t>
            </a:r>
          </a:p>
        </p:txBody>
      </p:sp>
      <p:pic>
        <p:nvPicPr>
          <p:cNvPr id="34819" name="Picture 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05000"/>
            <a:ext cx="8534400" cy="4564063"/>
          </a:xfrm>
          <a:noFill/>
        </p:spPr>
      </p:pic>
      <p:sp>
        <p:nvSpPr>
          <p:cNvPr id="34820" name="Rectangle 10"/>
          <p:cNvSpPr>
            <a:spLocks noChangeArrowheads="1"/>
          </p:cNvSpPr>
          <p:nvPr/>
        </p:nvSpPr>
        <p:spPr bwMode="auto">
          <a:xfrm>
            <a:off x="152400" y="58674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2200" b="1">
                <a:solidFill>
                  <a:schemeClr val="tx2"/>
                </a:solidFill>
              </a:rPr>
              <a:t>Specific Purpose Based</a:t>
            </a: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4495800" y="5867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2200" b="1">
                <a:solidFill>
                  <a:schemeClr val="tx2"/>
                </a:solidFill>
              </a:rPr>
              <a:t>General Purpose 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457200" y="231775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3400" b="1">
                <a:solidFill>
                  <a:schemeClr val="tx2"/>
                </a:solidFill>
              </a:rPr>
              <a:t>Microprocessors vs Microcontrollers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7848600" cy="388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457200" y="231775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3400" b="1">
                <a:solidFill>
                  <a:schemeClr val="tx2"/>
                </a:solidFill>
              </a:rPr>
              <a:t>Microprocessors vs Microcontrollers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5791200" cy="385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CHAPTER </a:t>
            </a:r>
            <a:r>
              <a:rPr lang="en-US" sz="3600" b="1" dirty="0" smtClean="0"/>
              <a:t># 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		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3581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Software Architecture of the 8088 &amp; 8086 </a:t>
            </a:r>
            <a:r>
              <a:rPr lang="en-US" sz="3800" b="1">
                <a:solidFill>
                  <a:schemeClr val="tx2"/>
                </a:solidFill>
              </a:rPr>
              <a:t>µP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Learning Objective: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" y="2895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To perform any operation from 8086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or 8088 Microprocessors, we have to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program it with Assembly Language.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In this lecture we explore Microprocessor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from Software Point of View. And in the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process we learn how the microprocessor,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and its memory and input/ouput sub-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syetms operates. </a:t>
            </a:r>
            <a:endParaRPr lang="en-US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81000" y="228600"/>
          <a:ext cx="2667000" cy="6248400"/>
        </p:xfrm>
        <a:graphic>
          <a:graphicData uri="http://schemas.openxmlformats.org/presentationml/2006/ole">
            <p:oleObj spid="_x0000_s53250" name="Bitmap Image" r:id="rId3" imgW="1419048" imgH="3952381" progId="Paint.Picture">
              <p:embed/>
            </p:oleObj>
          </a:graphicData>
        </a:graphic>
      </p:graphicFrame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429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33600" y="1905000"/>
            <a:ext cx="9525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200" b="1"/>
              <a:t>     In order to program µP, one have </a:t>
            </a:r>
          </a:p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200" b="1"/>
              <a:t>     to consider the processor view </a:t>
            </a:r>
          </a:p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200" b="1"/>
              <a:t>     as shown in fig:  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Remember our aim is to understand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the microprocessor operation from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a software point of view.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One does not have to know the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function of various pins, electrical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signals, electrical connections or their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electrical switching characteristics.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The function, interconnection and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operation of the internal circuits of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microprocessors may not need to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consider at this stage.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429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81000" y="228600"/>
          <a:ext cx="2667000" cy="6248400"/>
        </p:xfrm>
        <a:graphic>
          <a:graphicData uri="http://schemas.openxmlformats.org/presentationml/2006/ole">
            <p:oleObj spid="_x0000_s54274" name="Bitmap Image" r:id="rId3" imgW="1419048" imgH="3952381" progId="Paint.Picture">
              <p:embed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62200" y="1905000"/>
            <a:ext cx="9525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Internally, it contains Registers. All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the abbreviations in the figure are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actually the name of registers.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Each Register is of 16-bit as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8086/8088 is of 16-bit.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No of Registers: 13 + SR = 14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648200"/>
            <a:ext cx="5715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2133600" y="4191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</a:t>
            </a:r>
            <a:r>
              <a:rPr lang="en-US" sz="2600">
                <a:solidFill>
                  <a:schemeClr val="accent2"/>
                </a:solidFill>
              </a:rPr>
              <a:t>Registers names are:</a:t>
            </a:r>
            <a:r>
              <a:rPr lang="en-US" sz="2600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676400"/>
            <a:ext cx="9525000" cy="5791200"/>
          </a:xfrm>
        </p:spPr>
        <p:txBody>
          <a:bodyPr/>
          <a:lstStyle/>
          <a:p>
            <a:pPr lvl="1"/>
            <a:r>
              <a:rPr lang="en-US" sz="2800" b="1" smtClean="0"/>
              <a:t>Microprocessor: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 silicon chip that contains a CPU. In the world of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personal computers, the terms </a:t>
            </a:r>
            <a:r>
              <a:rPr lang="en-US" i="1" smtClean="0"/>
              <a:t>microprocessor </a:t>
            </a:r>
            <a:r>
              <a:rPr lang="en-US" smtClean="0"/>
              <a:t>and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CPU are used interchangeably.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 </a:t>
            </a:r>
            <a:r>
              <a:rPr lang="en-US" b="1" smtClean="0"/>
              <a:t>microprocessor </a:t>
            </a:r>
            <a:r>
              <a:rPr lang="en-US" smtClean="0"/>
              <a:t>(sometimes abbreviated </a:t>
            </a:r>
            <a:r>
              <a:rPr lang="en-US" b="1" smtClean="0"/>
              <a:t>µP</a:t>
            </a:r>
            <a:r>
              <a:rPr lang="en-US" smtClean="0"/>
              <a:t>) is 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digital electronic component with miniaturized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transistors on a single semiconductor integrated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circuit (IC).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One or more microprocessors typically serve as 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central processing unit (CPU) in a computer system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or handheld device.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Microprocessors made possible the advent of the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microcomputer.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6200" y="457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Computer &amp; Microprocessor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0" y="1676400"/>
          <a:ext cx="6858000" cy="4114800"/>
        </p:xfrm>
        <a:graphic>
          <a:graphicData uri="http://schemas.openxmlformats.org/presentationml/2006/ole">
            <p:oleObj spid="_x0000_s55298" name="Bitmap Image" r:id="rId3" imgW="5257143" imgH="3666667" progId="Paint.Picture">
              <p:embed/>
            </p:oleObj>
          </a:graphicData>
        </a:graphic>
      </p:graphicFrame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971800"/>
            <a:ext cx="2200275" cy="388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685800"/>
            <a:ext cx="2057400" cy="594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-381000" y="1828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Input/Output Address Space:    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609600" y="2362200"/>
          <a:ext cx="7696200" cy="762000"/>
        </p:xfrm>
        <a:graphic>
          <a:graphicData uri="http://schemas.openxmlformats.org/presentationml/2006/ole">
            <p:oleObj spid="_x0000_s56322" name="Bitmap Image" r:id="rId3" imgW="5525271" imgH="514422" progId="Paint.Picture">
              <p:embed/>
            </p:oleObj>
          </a:graphicData>
        </a:graphic>
      </p:graphicFrame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267075"/>
            <a:ext cx="2286000" cy="328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24800" cy="501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600200"/>
            <a:ext cx="6705600" cy="5791200"/>
          </a:xfrm>
        </p:spPr>
        <p:txBody>
          <a:bodyPr/>
          <a:lstStyle/>
          <a:p>
            <a:pPr lvl="1"/>
            <a:r>
              <a:rPr lang="en-US" sz="2800" b="1" smtClean="0"/>
              <a:t>Memory Segmentation:</a:t>
            </a:r>
            <a:endParaRPr lang="en-US" sz="300" b="1" smtClean="0"/>
          </a:p>
          <a:p>
            <a:pPr lvl="1"/>
            <a:endParaRPr lang="en-US" sz="300" b="1" smtClean="0"/>
          </a:p>
          <a:p>
            <a:pPr lvl="1"/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Although 8086/8088 µP can access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up to 1MByte of Memory. Not all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this memory is active at a time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due to lack of resources.   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Actually, 1 MByte of memory is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partitioned into 64K Segments.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Why??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For the time being, remember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each register is of 16-bit, so one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can get maximum value of 2^16=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65536 = 64K.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Only four of these 64K segments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are active at a time.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Segment Registers and 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Memory Segmentation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00200"/>
            <a:ext cx="29718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Segment Registers and 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Memory Segmentation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657600" cy="502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-381000" y="16764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Memory Segmentation:</a:t>
            </a:r>
            <a:endParaRPr lang="en-US" sz="26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Partitioned into 64K Segments.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Only 4 Segments out of all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64K Segment will be active.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381000" y="40386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Segment Registers:</a:t>
            </a:r>
            <a:endParaRPr lang="en-US" sz="26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Four Segment Register: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CS, DS, SS, 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81000" y="34290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Why??</a:t>
            </a:r>
            <a:endParaRPr lang="en-US" sz="26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200" y="34290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b="1"/>
              <a:t>Answer is:</a:t>
            </a:r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Segment Registers and 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Memory Segmentation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/>
          </p:nvPr>
        </p:nvGraphicFramePr>
        <p:xfrm>
          <a:off x="631825" y="1752600"/>
          <a:ext cx="6911975" cy="4495800"/>
        </p:xfrm>
        <a:graphic>
          <a:graphicData uri="http://schemas.openxmlformats.org/presentationml/2006/ole">
            <p:oleObj spid="_x0000_s57346" name="Bitmap Image" r:id="rId3" imgW="4676190" imgH="3476190" progId="Paint.Picture">
              <p:embed/>
            </p:oleObj>
          </a:graphicData>
        </a:graphic>
      </p:graphicFrame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0" y="1828800"/>
            <a:ext cx="4419600" cy="838200"/>
          </a:xfrm>
          <a:prstGeom prst="wedgeRoundRectCallout">
            <a:avLst>
              <a:gd name="adj1" fmla="val -2944"/>
              <a:gd name="adj2" fmla="val 123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b="1"/>
              <a:t>Code Segment:</a:t>
            </a:r>
            <a:r>
              <a:rPr lang="en-US"/>
              <a:t> </a:t>
            </a:r>
          </a:p>
          <a:p>
            <a:pPr marL="520700" lvl="1" indent="-177800">
              <a:buFont typeface="Wingdings" pitchFamily="2" charset="2"/>
              <a:buNone/>
              <a:tabLst>
                <a:tab pos="228600" algn="l"/>
              </a:tabLst>
            </a:pPr>
            <a:r>
              <a:rPr lang="en-US"/>
              <a:t>  Stores Instructions i.e. Codes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1828800"/>
            <a:ext cx="4572000" cy="838200"/>
          </a:xfrm>
          <a:prstGeom prst="wedgeRoundRectCallout">
            <a:avLst>
              <a:gd name="adj1" fmla="val -14931"/>
              <a:gd name="adj2" fmla="val 185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b="1"/>
              <a:t>Data Segment:</a:t>
            </a:r>
            <a:r>
              <a:rPr lang="en-US"/>
              <a:t> </a:t>
            </a:r>
          </a:p>
          <a:p>
            <a:pPr marL="520700" lvl="1" indent="-177800">
              <a:buFont typeface="Wingdings" pitchFamily="2" charset="2"/>
              <a:buNone/>
              <a:tabLst>
                <a:tab pos="228600" algn="l"/>
              </a:tabLst>
            </a:pPr>
            <a:r>
              <a:rPr lang="en-US"/>
              <a:t>      Stores Program Data.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400800" y="2286000"/>
            <a:ext cx="2895600" cy="3505200"/>
          </a:xfrm>
          <a:prstGeom prst="wedgeRoundRectCallout">
            <a:avLst>
              <a:gd name="adj1" fmla="val -57787"/>
              <a:gd name="adj2" fmla="val -41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/>
              <a:t>Actually, code stores in the memory.</a:t>
            </a:r>
          </a:p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/>
              <a:t>Code Segment Register contains the Base Address i.e. Starting Address on which the instructions started to enter</a:t>
            </a:r>
            <a:r>
              <a:rPr lang="en-US" b="1"/>
              <a:t>.</a:t>
            </a:r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400800" y="2286000"/>
            <a:ext cx="2895600" cy="3505200"/>
          </a:xfrm>
          <a:prstGeom prst="wedgeRoundRectCallout">
            <a:avLst>
              <a:gd name="adj1" fmla="val -65023"/>
              <a:gd name="adj2" fmla="val -13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/>
              <a:t>Actually, data stores in the memory.</a:t>
            </a:r>
          </a:p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/>
              <a:t>Data Segment Register contains the Base Address i.e. Starting Address on which the data started to enter</a:t>
            </a:r>
            <a:r>
              <a:rPr lang="en-US" b="1"/>
              <a:t>.</a:t>
            </a:r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0" y="1828800"/>
            <a:ext cx="4572000" cy="1219200"/>
          </a:xfrm>
          <a:prstGeom prst="wedgeRoundRectCallout">
            <a:avLst>
              <a:gd name="adj1" fmla="val -16181"/>
              <a:gd name="adj2" fmla="val 97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b="1"/>
              <a:t>Stack Segment:</a:t>
            </a:r>
            <a:endParaRPr lang="en-US"/>
          </a:p>
          <a:p>
            <a:pPr marL="520700" lvl="1" indent="-177800">
              <a:buFont typeface="Wingdings" pitchFamily="2" charset="2"/>
              <a:buNone/>
              <a:tabLst>
                <a:tab pos="228600" algn="l"/>
              </a:tabLst>
            </a:pPr>
            <a:r>
              <a:rPr lang="en-US"/>
              <a:t>  Stores Temporary Information like Push, Pop, Jump, Call etc.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1828800"/>
            <a:ext cx="4572000" cy="1219200"/>
          </a:xfrm>
          <a:prstGeom prst="wedgeRoundRectCallout">
            <a:avLst>
              <a:gd name="adj1" fmla="val -14931"/>
              <a:gd name="adj2" fmla="val 146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b="1"/>
              <a:t>Extra Segment:</a:t>
            </a:r>
            <a:endParaRPr lang="en-US"/>
          </a:p>
          <a:p>
            <a:pPr marL="520700" lvl="1" indent="-177800">
              <a:buFont typeface="Wingdings" pitchFamily="2" charset="2"/>
              <a:buNone/>
              <a:tabLst>
                <a:tab pos="228600" algn="l"/>
              </a:tabLst>
            </a:pPr>
            <a:r>
              <a:rPr lang="en-US"/>
              <a:t>  Also for Data Storage.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Segment Registers and 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Memory Segmentation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304800" y="1828800"/>
          <a:ext cx="7848600" cy="911225"/>
        </p:xfrm>
        <a:graphic>
          <a:graphicData uri="http://schemas.openxmlformats.org/presentationml/2006/ole">
            <p:oleObj spid="_x0000_s58370" name="Bitmap Image" r:id="rId3" imgW="5742857" imgH="666667" progId="Paint.Picture">
              <p:embed/>
            </p:oleObj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524000" y="2819400"/>
          <a:ext cx="5257800" cy="3756025"/>
        </p:xfrm>
        <a:graphic>
          <a:graphicData uri="http://schemas.openxmlformats.org/presentationml/2006/ole">
            <p:oleObj spid="_x0000_s58371" name="Bitmap Image" r:id="rId4" imgW="4772691" imgH="340952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Dedicated, Reserved And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General Use Memory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>
            <p:ph/>
          </p:nvPr>
        </p:nvGraphicFramePr>
        <p:xfrm>
          <a:off x="5413375" y="1828800"/>
          <a:ext cx="3044825" cy="4267200"/>
        </p:xfrm>
        <a:graphic>
          <a:graphicData uri="http://schemas.openxmlformats.org/presentationml/2006/ole">
            <p:oleObj spid="_x0000_s59394" name="Bitmap Image" r:id="rId3" imgW="2419048" imgH="3390476" progId="Paint.Picture">
              <p:embed/>
            </p:oleObj>
          </a:graphicData>
        </a:graphic>
      </p:graphicFrame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28956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The Area from FFFFCH to FFFFFH is reserved pointer area for future products and should not be used. 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5029200" y="2316163"/>
            <a:ext cx="914400" cy="46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Dedicated, Reserved And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General Use Memory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086600" y="1752600"/>
          <a:ext cx="1905000" cy="4343400"/>
        </p:xfrm>
        <a:graphic>
          <a:graphicData uri="http://schemas.openxmlformats.org/presentationml/2006/ole">
            <p:oleObj spid="_x0000_s60418" name="Bitmap Image" r:id="rId3" imgW="2419048" imgH="3390476" progId="Paint.Picture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52400" y="1981200"/>
          <a:ext cx="6934200" cy="3962400"/>
        </p:xfrm>
        <a:graphic>
          <a:graphicData uri="http://schemas.openxmlformats.org/presentationml/2006/ole">
            <p:oleObj spid="_x0000_s60419" name="Bitmap Image" r:id="rId4" imgW="5695238" imgH="321989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676400"/>
            <a:ext cx="9525000" cy="5791200"/>
          </a:xfrm>
        </p:spPr>
        <p:txBody>
          <a:bodyPr/>
          <a:lstStyle/>
          <a:p>
            <a:pPr lvl="1"/>
            <a:r>
              <a:rPr lang="en-US" sz="2800" b="1" smtClean="0"/>
              <a:t>Microprocessor: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At the heart of all personal computers and most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working stations sits a microprocessor.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Microprocessors also control the logic of almost all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digital devices, from clock radios to fuel-injection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systems for automobiles.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Three basic characteristics differentiate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microprocessors: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i) Instruction set: The set of instructions that the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  microprocessor can execute.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ii) Bus width </a:t>
            </a:r>
            <a:r>
              <a:rPr lang="en-US" b="1" smtClean="0"/>
              <a:t>: </a:t>
            </a:r>
            <a:r>
              <a:rPr lang="en-US" smtClean="0"/>
              <a:t>The number of bits processed in a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   single instruction.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6200" y="457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Computer &amp; Microprocessor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Instruction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81000" y="1828800"/>
          <a:ext cx="8305800" cy="3962400"/>
        </p:xfrm>
        <a:graphic>
          <a:graphicData uri="http://schemas.openxmlformats.org/presentationml/2006/ole">
            <p:oleObj spid="_x0000_s61442" name="Bitmap Image" r:id="rId3" imgW="5695238" imgH="2542857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24000" y="2057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Code Segment : Instruction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860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198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4267200" y="39624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4419600" y="4876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20 Bit Address Bus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5715000" y="4800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228600" y="3886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16 Bit Address in Segment Registers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0730" name="AutoShape 13"/>
          <p:cNvSpPr>
            <a:spLocks/>
          </p:cNvSpPr>
          <p:nvPr/>
        </p:nvSpPr>
        <p:spPr bwMode="auto">
          <a:xfrm>
            <a:off x="1600200" y="3124200"/>
            <a:ext cx="914400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524000" y="2057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Code Segment : Instruction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267200" y="46482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4419600" y="55626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20 Bit Address Bus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/>
        </p:nvGraphicFramePr>
        <p:xfrm>
          <a:off x="304800" y="2678113"/>
          <a:ext cx="3962400" cy="2655887"/>
        </p:xfrm>
        <a:graphic>
          <a:graphicData uri="http://schemas.openxmlformats.org/presentationml/2006/ole">
            <p:oleObj spid="_x0000_s62466" name="Bitmap Image" r:id="rId4" imgW="2324424" imgH="1609524" progId="Paint.Picture">
              <p:embed/>
            </p:oleObj>
          </a:graphicData>
        </a:graphic>
      </p:graphicFrame>
      <p:sp>
        <p:nvSpPr>
          <p:cNvPr id="153612" name="Rectangle 2"/>
          <p:cNvSpPr>
            <a:spLocks noChangeArrowheads="1"/>
          </p:cNvSpPr>
          <p:nvPr/>
        </p:nvSpPr>
        <p:spPr bwMode="auto">
          <a:xfrm>
            <a:off x="2133600" y="53340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Base Address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 flipV="1">
            <a:off x="3657600" y="48006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14" name="Rectangle 2"/>
          <p:cNvSpPr>
            <a:spLocks noChangeArrowheads="1"/>
          </p:cNvSpPr>
          <p:nvPr/>
        </p:nvSpPr>
        <p:spPr bwMode="auto">
          <a:xfrm>
            <a:off x="1905000" y="2057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Offset Address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3615" name="Line 15"/>
          <p:cNvSpPr>
            <a:spLocks noChangeShapeType="1"/>
          </p:cNvSpPr>
          <p:nvPr/>
        </p:nvSpPr>
        <p:spPr bwMode="auto">
          <a:xfrm>
            <a:off x="3657600" y="26670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16" name="Rectangle 2"/>
          <p:cNvSpPr>
            <a:spLocks noChangeArrowheads="1"/>
          </p:cNvSpPr>
          <p:nvPr/>
        </p:nvSpPr>
        <p:spPr bwMode="auto">
          <a:xfrm>
            <a:off x="4038600" y="25908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Physical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Address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3617" name="Line 17"/>
          <p:cNvSpPr>
            <a:spLocks noChangeShapeType="1"/>
          </p:cNvSpPr>
          <p:nvPr/>
        </p:nvSpPr>
        <p:spPr bwMode="auto">
          <a:xfrm>
            <a:off x="5715000" y="32004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18" name="Line 18"/>
          <p:cNvSpPr>
            <a:spLocks noChangeShapeType="1"/>
          </p:cNvSpPr>
          <p:nvPr/>
        </p:nvSpPr>
        <p:spPr bwMode="auto">
          <a:xfrm>
            <a:off x="5410200" y="32766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/>
      <p:bldP spid="153613" grpId="0" animBg="1"/>
      <p:bldP spid="153614" grpId="0"/>
      <p:bldP spid="153615" grpId="0" animBg="1"/>
      <p:bldP spid="153616" grpId="0"/>
      <p:bldP spid="153617" grpId="0" animBg="1"/>
      <p:bldP spid="1536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28600" y="15240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CS: IP = 0000:0001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4267200" y="41148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304800" y="2144713"/>
          <a:ext cx="3962400" cy="2655887"/>
        </p:xfrm>
        <a:graphic>
          <a:graphicData uri="http://schemas.openxmlformats.org/presentationml/2006/ole">
            <p:oleObj spid="_x0000_s63490" name="Bitmap Image" r:id="rId4" imgW="2324424" imgH="1609524" progId="Paint.Picture">
              <p:embed/>
            </p:oleObj>
          </a:graphicData>
        </a:graphic>
      </p:graphicFrame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990600" y="3733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0000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4634" name="Rectangle 2"/>
          <p:cNvSpPr>
            <a:spLocks noChangeArrowheads="1"/>
          </p:cNvSpPr>
          <p:nvPr/>
        </p:nvSpPr>
        <p:spPr bwMode="auto">
          <a:xfrm>
            <a:off x="-228600" y="50292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Base Address: 0000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Offset Address: 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990600" y="2819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4640" name="Rectangle 2"/>
          <p:cNvSpPr>
            <a:spLocks noChangeArrowheads="1"/>
          </p:cNvSpPr>
          <p:nvPr/>
        </p:nvSpPr>
        <p:spPr bwMode="auto">
          <a:xfrm>
            <a:off x="3124200" y="5334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      B.Add:  0000(0)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 Off. Add:+   0001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Phy. Add:= 00001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 flipV="1">
            <a:off x="5943600" y="2819400"/>
            <a:ext cx="381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V="1">
            <a:off x="5105400" y="2895600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/>
      <p:bldP spid="154640" grpId="0"/>
      <p:bldP spid="154641" grpId="0" animBg="1"/>
      <p:bldP spid="1546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28600" y="2057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Code Segment : Instruction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4267200" y="41148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304800" y="2144713"/>
          <a:ext cx="3962400" cy="2655887"/>
        </p:xfrm>
        <a:graphic>
          <a:graphicData uri="http://schemas.openxmlformats.org/presentationml/2006/ole">
            <p:oleObj spid="_x0000_s64514" name="Bitmap Image" r:id="rId4" imgW="2324424" imgH="1609524" progId="Paint.Picture">
              <p:embed/>
            </p:oleObj>
          </a:graphicData>
        </a:graphic>
      </p:graphicFrame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990600" y="3733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0000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-228600" y="50292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Base Address: 0000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Offset Address: 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990600" y="2819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0003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3124200" y="5334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      B.Add:  0000(0)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 Off. Add:+   0003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Phy. Add:= 00003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943600" y="3429000"/>
            <a:ext cx="381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304800" y="15240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CS:IP = 0000:FFFF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4267200" y="41148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304800" y="2144713"/>
          <a:ext cx="3962400" cy="2655887"/>
        </p:xfrm>
        <a:graphic>
          <a:graphicData uri="http://schemas.openxmlformats.org/presentationml/2006/ole">
            <p:oleObj spid="_x0000_s65538" name="Bitmap Image" r:id="rId4" imgW="2324424" imgH="1609524" progId="Paint.Picture">
              <p:embed/>
            </p:oleObj>
          </a:graphicData>
        </a:graphic>
      </p:graphicFrame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990600" y="3733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0000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-228600" y="50292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Base Address: 0000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Offset Address: 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990600" y="2819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FFFF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3124200" y="5334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      B.Add:  0000(0)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 Off. Add:+   FFFF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Phy. Add:= 0FFFF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3657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72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Index Registers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5791200" y="4724400"/>
          <a:ext cx="4314825" cy="1219200"/>
        </p:xfrm>
        <a:graphic>
          <a:graphicData uri="http://schemas.openxmlformats.org/presentationml/2006/ole">
            <p:oleObj spid="_x0000_s66562" name="Bitmap Image" r:id="rId3" imgW="3704762" imgH="609524" progId="Paint.Picture">
              <p:embed/>
            </p:oleObj>
          </a:graphicData>
        </a:graphic>
      </p:graphicFrame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-457200" y="17526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Two Index Registers: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1) Source Index Register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2) Destination Index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These two registers hold the offset addresses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w.r.t Data/Extra Segments.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DS(0):SI = 20 Bit Address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 B.A(0):Offs.A = P.A 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DS(0):DI = 20 Bit address 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n-US" sz="2300"/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572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Index Registers (SI,DI)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381000" y="1981200"/>
          <a:ext cx="8229600" cy="1230313"/>
        </p:xfrm>
        <a:graphic>
          <a:graphicData uri="http://schemas.openxmlformats.org/presentationml/2006/ole">
            <p:oleObj spid="_x0000_s67586" name="Bitmap Image" r:id="rId3" imgW="5544324" imgH="828791" progId="Paint.Picture">
              <p:embed/>
            </p:oleObj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228600" y="3390900"/>
          <a:ext cx="8763000" cy="3086100"/>
        </p:xfrm>
        <a:graphic>
          <a:graphicData uri="http://schemas.openxmlformats.org/presentationml/2006/ole">
            <p:oleObj spid="_x0000_s67587" name="Bitmap Image" r:id="rId4" imgW="6601746" imgH="2209524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676400"/>
            <a:ext cx="9525000" cy="5791200"/>
          </a:xfrm>
        </p:spPr>
        <p:txBody>
          <a:bodyPr/>
          <a:lstStyle/>
          <a:p>
            <a:pPr lvl="1"/>
            <a:r>
              <a:rPr lang="en-US" sz="2800" b="1" smtClean="0"/>
              <a:t>Microprocessor: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Clock speed </a:t>
            </a:r>
            <a:r>
              <a:rPr lang="en-US" b="1" smtClean="0"/>
              <a:t>: </a:t>
            </a:r>
            <a:r>
              <a:rPr lang="en-US" smtClean="0"/>
              <a:t>Given in megahertz (MHz), the clock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Speed determines how many instructions per second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the processor can execute.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In both cases, the higher the value, the more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powerful the CPU. For example, a 32 bit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microprocessor that runs at 50MHz is more powerful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than a 16-bit microprocessor that runs at 50MHz.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In addition to bus width and clock speed,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microprocessors are classified as being either RISC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(reduced instruction set computer) or CISC (complex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instruction set computer).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6200" y="457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Computer &amp; Microprocessor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3657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267200" y="4038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572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Pointer Registers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-381000" y="17526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Two Pointer Registers: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1) Stack Pointer Registers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2) Base Pointer Registers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These two registers hold the offset addresses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w.r.t Stack Segments.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SS(0):SP = 20 Bit Address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 B.A(0):Offs.A = P.A 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SS(0):BP = 20 Bit address 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n-US" sz="2300"/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924550" y="4114800"/>
          <a:ext cx="3295650" cy="1371600"/>
        </p:xfrm>
        <a:graphic>
          <a:graphicData uri="http://schemas.openxmlformats.org/presentationml/2006/ole">
            <p:oleObj spid="_x0000_s68610" name="Bitmap Image" r:id="rId3" imgW="3296110" imgH="61921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Pointer Registers (SP, BP)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83920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3657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4267200" y="4038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267200" y="4419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829800" cy="1371600"/>
          </a:xfrm>
        </p:spPr>
        <p:txBody>
          <a:bodyPr/>
          <a:lstStyle/>
          <a:p>
            <a:pPr lvl="1"/>
            <a:r>
              <a:rPr lang="en-US" sz="2000" b="1" smtClean="0"/>
              <a:t>These are also known as General Purpose Registers.</a:t>
            </a:r>
          </a:p>
          <a:p>
            <a:pPr lvl="1"/>
            <a:r>
              <a:rPr lang="en-US" sz="2000" b="1" smtClean="0"/>
              <a:t>Mainly used for Data Operation, Logics Calculation &amp; Manipulation of Data.</a:t>
            </a:r>
            <a:endParaRPr lang="en-US" sz="2000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z="1900" smtClean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609600" y="2743200"/>
          <a:ext cx="8077200" cy="3962400"/>
        </p:xfrm>
        <a:graphic>
          <a:graphicData uri="http://schemas.openxmlformats.org/presentationml/2006/ole">
            <p:oleObj spid="_x0000_s69634" name="Bitmap Image" r:id="rId3" imgW="5334745" imgH="3610479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304800" y="1828800"/>
          <a:ext cx="8534400" cy="2133600"/>
        </p:xfrm>
        <a:graphic>
          <a:graphicData uri="http://schemas.openxmlformats.org/presentationml/2006/ole">
            <p:oleObj spid="_x0000_s70658" name="Bitmap Image" r:id="rId3" imgW="7744906" imgH="1781424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58788" y="1866900"/>
          <a:ext cx="8228012" cy="4305300"/>
        </p:xfrm>
        <a:graphic>
          <a:graphicData uri="http://schemas.openxmlformats.org/presentationml/2006/ole">
            <p:oleObj spid="_x0000_s71682" name="Bitmap Image" r:id="rId3" imgW="8228571" imgH="4304762" progId="Paint.Picture">
              <p:embed/>
            </p:oleObj>
          </a:graphicData>
        </a:graphic>
      </p:graphicFrame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3657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4267200" y="4038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267200" y="4419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3962400" y="4876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CHAPTER </a:t>
            </a:r>
            <a:r>
              <a:rPr lang="en-US" sz="3600" b="1" dirty="0" smtClean="0"/>
              <a:t># 3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		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3581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Software Architecture of the 8088 &amp; 8086 </a:t>
            </a:r>
            <a:r>
              <a:rPr lang="en-US" sz="3800" b="1">
                <a:solidFill>
                  <a:schemeClr val="tx2"/>
                </a:solidFill>
              </a:rPr>
              <a:t>µP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Learning Objective: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" y="2895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To perform any operation from 8086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or 8088 Microprocessors, we have to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program it with Assembly Language.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In this lecture we explore Microprocessor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from Software Point of View. And in the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process we learn how the microprocessor,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and its memory and input/ouput sub-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/>
              <a:t>     syetms operates. </a:t>
            </a:r>
            <a:endParaRPr lang="en-US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676400"/>
            <a:ext cx="9829800" cy="4267200"/>
          </a:xfrm>
        </p:spPr>
        <p:txBody>
          <a:bodyPr/>
          <a:lstStyle/>
          <a:p>
            <a:pPr lvl="1"/>
            <a:r>
              <a:rPr lang="en-US" sz="2800" b="1" smtClean="0"/>
              <a:t>Microprocessor 4004: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Date:</a:t>
            </a:r>
            <a:r>
              <a:rPr lang="en-US" smtClean="0"/>
              <a:t> Intel introduced its first Microprocessor in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        1971.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4-Bit Microprocessor i.e. 4-Bit Central Processing Unit.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Clock Speed:</a:t>
            </a:r>
            <a:r>
              <a:rPr lang="en-US" smtClean="0"/>
              <a:t> 108 KHz.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Int. register width:</a:t>
            </a:r>
            <a:r>
              <a:rPr lang="en-US" smtClean="0"/>
              <a:t> 8 bit.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Bus width:</a:t>
            </a:r>
            <a:r>
              <a:rPr lang="en-US" smtClean="0"/>
              <a:t> 4 bits.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No. of Transistors:</a:t>
            </a:r>
            <a:r>
              <a:rPr lang="en-US" smtClean="0"/>
              <a:t> 2300.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Min. feature size:</a:t>
            </a:r>
            <a:r>
              <a:rPr lang="en-US" smtClean="0"/>
              <a:t> 10 micron.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Main memory size:</a:t>
            </a:r>
            <a:r>
              <a:rPr lang="en-US" smtClean="0"/>
              <a:t> 640 Bytes. </a:t>
            </a:r>
          </a:p>
          <a:p>
            <a:pPr lvl="2">
              <a:buFont typeface="Wingdings" pitchFamily="2" charset="2"/>
              <a:buChar char="v"/>
            </a:pPr>
            <a:endParaRPr lang="en-US" smtClean="0"/>
          </a:p>
          <a:p>
            <a:pPr lvl="2"/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52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Evolution of Intel Microprocessors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81000" y="228600"/>
          <a:ext cx="2667000" cy="6248400"/>
        </p:xfrm>
        <a:graphic>
          <a:graphicData uri="http://schemas.openxmlformats.org/presentationml/2006/ole">
            <p:oleObj spid="_x0000_s72706" name="Bitmap Image" r:id="rId3" imgW="1419048" imgH="3952381" progId="Paint.Picture">
              <p:embed/>
            </p:oleObj>
          </a:graphicData>
        </a:graphic>
      </p:graphicFrame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429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33600" y="1905000"/>
            <a:ext cx="9525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200" b="1"/>
              <a:t>     In order to program µP, one have </a:t>
            </a:r>
          </a:p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200" b="1"/>
              <a:t>     to consider the processor view </a:t>
            </a:r>
          </a:p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200" b="1"/>
              <a:t>     as shown in fig:  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Remember our aim is to understand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the microprocessor operation from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a software point of view.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One does not have to know the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function of various pins, electrical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signals, electrical connections or their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electrical switching characteristics.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The function, interconnection and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operation of the internal circuits of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microprocessors may not need to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consider at this stage.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429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81000" y="228600"/>
          <a:ext cx="2667000" cy="6248400"/>
        </p:xfrm>
        <a:graphic>
          <a:graphicData uri="http://schemas.openxmlformats.org/presentationml/2006/ole">
            <p:oleObj spid="_x0000_s73730" name="Bitmap Image" r:id="rId3" imgW="1419048" imgH="3952381" progId="Paint.Picture">
              <p:embed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62200" y="1905000"/>
            <a:ext cx="9525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Internally, it contains Registers. All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the abbreviations in the figure are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actually the name of registers.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Each Register is of 16-bit as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8086/8088 is of 16-bit.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No of Registers: 13 + SR = 14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648200"/>
            <a:ext cx="5715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2133600" y="4191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</a:t>
            </a:r>
            <a:r>
              <a:rPr lang="en-US" sz="2600">
                <a:solidFill>
                  <a:schemeClr val="accent2"/>
                </a:solidFill>
              </a:rPr>
              <a:t>Registers names are:</a:t>
            </a:r>
            <a:r>
              <a:rPr lang="en-US" sz="2600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0" y="1676400"/>
          <a:ext cx="6858000" cy="4114800"/>
        </p:xfrm>
        <a:graphic>
          <a:graphicData uri="http://schemas.openxmlformats.org/presentationml/2006/ole">
            <p:oleObj spid="_x0000_s74754" name="Bitmap Image" r:id="rId3" imgW="5257143" imgH="3666667" progId="Paint.Picture">
              <p:embed/>
            </p:oleObj>
          </a:graphicData>
        </a:graphic>
      </p:graphicFrame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971800"/>
            <a:ext cx="2200275" cy="388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685800"/>
            <a:ext cx="2057400" cy="594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-381000" y="1828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Input/Output Address Space:    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609600" y="2362200"/>
          <a:ext cx="7696200" cy="762000"/>
        </p:xfrm>
        <a:graphic>
          <a:graphicData uri="http://schemas.openxmlformats.org/presentationml/2006/ole">
            <p:oleObj spid="_x0000_s75778" name="Bitmap Image" r:id="rId3" imgW="5525271" imgH="514422" progId="Paint.Picture">
              <p:embed/>
            </p:oleObj>
          </a:graphicData>
        </a:graphic>
      </p:graphicFrame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267075"/>
            <a:ext cx="2286000" cy="328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Software Model of 8088/8086 </a:t>
            </a:r>
            <a:r>
              <a:rPr lang="en-US" sz="3800">
                <a:solidFill>
                  <a:schemeClr val="tx2"/>
                </a:solidFill>
              </a:rPr>
              <a:t>µP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24800" cy="501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600200"/>
            <a:ext cx="6705600" cy="5791200"/>
          </a:xfrm>
        </p:spPr>
        <p:txBody>
          <a:bodyPr/>
          <a:lstStyle/>
          <a:p>
            <a:pPr lvl="1"/>
            <a:r>
              <a:rPr lang="en-US" sz="2800" b="1" smtClean="0"/>
              <a:t>Memory Segmentation:</a:t>
            </a:r>
            <a:endParaRPr lang="en-US" sz="300" b="1" smtClean="0"/>
          </a:p>
          <a:p>
            <a:pPr lvl="1"/>
            <a:endParaRPr lang="en-US" sz="300" b="1" smtClean="0"/>
          </a:p>
          <a:p>
            <a:pPr lvl="1"/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Although 8086/8088 µP can access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up to 1MByte of Memory. Not all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this memory is active at a time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due to lack of resources.   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Actually, 1 MByte of memory is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partitioned into 64K Segments.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Why??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For the time being, remember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each register is of 16-bit, so one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can get maximum value of 2^16=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65536 = 64K.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Only four of these 64K segments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are active at a time.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Segment Registers and 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Memory Segmentation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00200"/>
            <a:ext cx="29718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Segment Registers and 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Memory Segmentation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657600" cy="502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-381000" y="16764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Memory Segmentation:</a:t>
            </a:r>
            <a:endParaRPr lang="en-US" sz="26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Partitioned into 64K Segments.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Only 4 Segments out of all 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64K Segment will be active.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381000" y="40386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Segment Registers:</a:t>
            </a:r>
            <a:endParaRPr lang="en-US" sz="26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300"/>
              <a:t>Four Segment Register:</a:t>
            </a:r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300"/>
              <a:t>    CS, DS, SS, 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81000" y="34290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Why??</a:t>
            </a:r>
            <a:endParaRPr lang="en-US" sz="26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200" y="34290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b="1"/>
              <a:t>Answer is:</a:t>
            </a:r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Segment Registers and 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Memory Segmentation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/>
          </p:nvPr>
        </p:nvGraphicFramePr>
        <p:xfrm>
          <a:off x="631825" y="1752600"/>
          <a:ext cx="6911975" cy="4495800"/>
        </p:xfrm>
        <a:graphic>
          <a:graphicData uri="http://schemas.openxmlformats.org/presentationml/2006/ole">
            <p:oleObj spid="_x0000_s76802" name="Bitmap Image" r:id="rId3" imgW="4676190" imgH="3476190" progId="Paint.Picture">
              <p:embed/>
            </p:oleObj>
          </a:graphicData>
        </a:graphic>
      </p:graphicFrame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0" y="1828800"/>
            <a:ext cx="4419600" cy="838200"/>
          </a:xfrm>
          <a:prstGeom prst="wedgeRoundRectCallout">
            <a:avLst>
              <a:gd name="adj1" fmla="val -2944"/>
              <a:gd name="adj2" fmla="val 123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b="1"/>
              <a:t>Code Segment:</a:t>
            </a:r>
            <a:r>
              <a:rPr lang="en-US"/>
              <a:t> </a:t>
            </a:r>
          </a:p>
          <a:p>
            <a:pPr marL="520700" lvl="1" indent="-177800">
              <a:buFont typeface="Wingdings" pitchFamily="2" charset="2"/>
              <a:buNone/>
              <a:tabLst>
                <a:tab pos="228600" algn="l"/>
              </a:tabLst>
            </a:pPr>
            <a:r>
              <a:rPr lang="en-US"/>
              <a:t>  Stores Instructions i.e. Codes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1828800"/>
            <a:ext cx="4572000" cy="838200"/>
          </a:xfrm>
          <a:prstGeom prst="wedgeRoundRectCallout">
            <a:avLst>
              <a:gd name="adj1" fmla="val -14931"/>
              <a:gd name="adj2" fmla="val 185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b="1"/>
              <a:t>Data Segment:</a:t>
            </a:r>
            <a:r>
              <a:rPr lang="en-US"/>
              <a:t> </a:t>
            </a:r>
          </a:p>
          <a:p>
            <a:pPr marL="520700" lvl="1" indent="-177800">
              <a:buFont typeface="Wingdings" pitchFamily="2" charset="2"/>
              <a:buNone/>
              <a:tabLst>
                <a:tab pos="228600" algn="l"/>
              </a:tabLst>
            </a:pPr>
            <a:r>
              <a:rPr lang="en-US"/>
              <a:t>      Stores Program Data.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400800" y="2286000"/>
            <a:ext cx="2895600" cy="3505200"/>
          </a:xfrm>
          <a:prstGeom prst="wedgeRoundRectCallout">
            <a:avLst>
              <a:gd name="adj1" fmla="val -57787"/>
              <a:gd name="adj2" fmla="val -41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/>
              <a:t>Actually, code stores in the memory.</a:t>
            </a:r>
          </a:p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/>
              <a:t>Code Segment Register contains the Base Address i.e. Starting Address on which the instructions started to enter</a:t>
            </a:r>
            <a:r>
              <a:rPr lang="en-US" b="1"/>
              <a:t>.</a:t>
            </a:r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400800" y="2286000"/>
            <a:ext cx="2895600" cy="3505200"/>
          </a:xfrm>
          <a:prstGeom prst="wedgeRoundRectCallout">
            <a:avLst>
              <a:gd name="adj1" fmla="val -65023"/>
              <a:gd name="adj2" fmla="val -13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/>
              <a:t>Actually, data stores in the memory.</a:t>
            </a:r>
          </a:p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/>
              <a:t>Data Segment Register contains the Base Address i.e. Starting Address on which the data started to enter</a:t>
            </a:r>
            <a:r>
              <a:rPr lang="en-US" b="1"/>
              <a:t>.</a:t>
            </a:r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0" y="1828800"/>
            <a:ext cx="4572000" cy="1219200"/>
          </a:xfrm>
          <a:prstGeom prst="wedgeRoundRectCallout">
            <a:avLst>
              <a:gd name="adj1" fmla="val -16181"/>
              <a:gd name="adj2" fmla="val 97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b="1"/>
              <a:t>Stack Segment:</a:t>
            </a:r>
            <a:endParaRPr lang="en-US"/>
          </a:p>
          <a:p>
            <a:pPr marL="520700" lvl="1" indent="-177800">
              <a:buFont typeface="Wingdings" pitchFamily="2" charset="2"/>
              <a:buNone/>
              <a:tabLst>
                <a:tab pos="228600" algn="l"/>
              </a:tabLst>
            </a:pPr>
            <a:r>
              <a:rPr lang="en-US"/>
              <a:t>  Stores Temporary Information like Push, Pop, Jump, Call etc.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1828800"/>
            <a:ext cx="4572000" cy="1219200"/>
          </a:xfrm>
          <a:prstGeom prst="wedgeRoundRectCallout">
            <a:avLst>
              <a:gd name="adj1" fmla="val -14931"/>
              <a:gd name="adj2" fmla="val 146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20700" lvl="1" indent="-17780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b="1"/>
              <a:t>Extra Segment:</a:t>
            </a:r>
            <a:endParaRPr lang="en-US"/>
          </a:p>
          <a:p>
            <a:pPr marL="520700" lvl="1" indent="-177800">
              <a:buFont typeface="Wingdings" pitchFamily="2" charset="2"/>
              <a:buNone/>
              <a:tabLst>
                <a:tab pos="228600" algn="l"/>
              </a:tabLst>
            </a:pPr>
            <a:r>
              <a:rPr lang="en-US"/>
              <a:t>  Also for Data Storage.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52500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b="1" smtClean="0"/>
              <a:t>Microprocessor 8008, 8080 &amp; 8085:            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Date:</a:t>
            </a:r>
            <a:r>
              <a:rPr lang="en-US" smtClean="0"/>
              <a:t> In 1974 second generation microprocessor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        was introduced.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These devices were 8-bit microprocessors. They can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talk in terms of 8-bits and they have answers for 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8-bit data manipulation, data logics &amp; calculations.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Main memory size:</a:t>
            </a:r>
            <a:r>
              <a:rPr lang="en-US" smtClean="0"/>
              <a:t> 64K Bytes.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80000"/>
              </a:lnSpc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52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Evolution of Intel Microprocessors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Segment Registers and 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Memory Segmentation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304800" y="1828800"/>
          <a:ext cx="7848600" cy="911225"/>
        </p:xfrm>
        <a:graphic>
          <a:graphicData uri="http://schemas.openxmlformats.org/presentationml/2006/ole">
            <p:oleObj spid="_x0000_s77826" name="Bitmap Image" r:id="rId3" imgW="5742857" imgH="666667" progId="Paint.Picture">
              <p:embed/>
            </p:oleObj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524000" y="2819400"/>
          <a:ext cx="5257800" cy="3756025"/>
        </p:xfrm>
        <a:graphic>
          <a:graphicData uri="http://schemas.openxmlformats.org/presentationml/2006/ole">
            <p:oleObj spid="_x0000_s77827" name="Bitmap Image" r:id="rId4" imgW="4772691" imgH="340952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Dedicated, Reserved And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General Use Memory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>
            <p:ph/>
          </p:nvPr>
        </p:nvGraphicFramePr>
        <p:xfrm>
          <a:off x="5413375" y="1828800"/>
          <a:ext cx="3044825" cy="4267200"/>
        </p:xfrm>
        <a:graphic>
          <a:graphicData uri="http://schemas.openxmlformats.org/presentationml/2006/ole">
            <p:oleObj spid="_x0000_s78850" name="Bitmap Image" r:id="rId3" imgW="2419048" imgH="3390476" progId="Paint.Picture">
              <p:embed/>
            </p:oleObj>
          </a:graphicData>
        </a:graphic>
      </p:graphicFrame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28956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The Area from FFFFCH to FFFFFH is reserved pointer area for future products and should not be used. 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5029200" y="2316163"/>
            <a:ext cx="914400" cy="46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81000" y="10668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800" b="1">
                <a:solidFill>
                  <a:schemeClr val="tx2"/>
                </a:solidFill>
              </a:rPr>
              <a:t>Dedicated, Reserved And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800" b="1">
                <a:solidFill>
                  <a:schemeClr val="tx2"/>
                </a:solidFill>
              </a:rPr>
              <a:t>General Use Memory</a:t>
            </a:r>
            <a:br>
              <a:rPr lang="en-US" sz="3800" b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086600" y="1752600"/>
          <a:ext cx="1905000" cy="4343400"/>
        </p:xfrm>
        <a:graphic>
          <a:graphicData uri="http://schemas.openxmlformats.org/presentationml/2006/ole">
            <p:oleObj spid="_x0000_s79874" name="Bitmap Image" r:id="rId3" imgW="2419048" imgH="3390476" progId="Paint.Picture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52400" y="1981200"/>
          <a:ext cx="6934200" cy="3962400"/>
        </p:xfrm>
        <a:graphic>
          <a:graphicData uri="http://schemas.openxmlformats.org/presentationml/2006/ole">
            <p:oleObj spid="_x0000_s79875" name="Bitmap Image" r:id="rId4" imgW="5695238" imgH="321989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Instruction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81000" y="1828800"/>
          <a:ext cx="8305800" cy="3962400"/>
        </p:xfrm>
        <a:graphic>
          <a:graphicData uri="http://schemas.openxmlformats.org/presentationml/2006/ole">
            <p:oleObj spid="_x0000_s80898" name="Bitmap Image" r:id="rId3" imgW="5695238" imgH="2542857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24000" y="2057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Code Segment : Instruction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860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198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4267200" y="39624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4419600" y="4876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20 Bit Address Bus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5715000" y="4800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228600" y="3886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16 Bit Address in Segment Registers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0730" name="AutoShape 13"/>
          <p:cNvSpPr>
            <a:spLocks/>
          </p:cNvSpPr>
          <p:nvPr/>
        </p:nvSpPr>
        <p:spPr bwMode="auto">
          <a:xfrm>
            <a:off x="1600200" y="3124200"/>
            <a:ext cx="914400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524000" y="2057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Code Segment : Instruction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267200" y="46482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4419600" y="55626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20 Bit Address Bus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/>
        </p:nvGraphicFramePr>
        <p:xfrm>
          <a:off x="304800" y="2678113"/>
          <a:ext cx="3962400" cy="2655887"/>
        </p:xfrm>
        <a:graphic>
          <a:graphicData uri="http://schemas.openxmlformats.org/presentationml/2006/ole">
            <p:oleObj spid="_x0000_s81922" name="Bitmap Image" r:id="rId4" imgW="2324424" imgH="1609524" progId="Paint.Picture">
              <p:embed/>
            </p:oleObj>
          </a:graphicData>
        </a:graphic>
      </p:graphicFrame>
      <p:sp>
        <p:nvSpPr>
          <p:cNvPr id="153612" name="Rectangle 2"/>
          <p:cNvSpPr>
            <a:spLocks noChangeArrowheads="1"/>
          </p:cNvSpPr>
          <p:nvPr/>
        </p:nvSpPr>
        <p:spPr bwMode="auto">
          <a:xfrm>
            <a:off x="2133600" y="53340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Base Address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 flipV="1">
            <a:off x="3657600" y="48006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14" name="Rectangle 2"/>
          <p:cNvSpPr>
            <a:spLocks noChangeArrowheads="1"/>
          </p:cNvSpPr>
          <p:nvPr/>
        </p:nvSpPr>
        <p:spPr bwMode="auto">
          <a:xfrm>
            <a:off x="1905000" y="2057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Offset Address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3615" name="Line 15"/>
          <p:cNvSpPr>
            <a:spLocks noChangeShapeType="1"/>
          </p:cNvSpPr>
          <p:nvPr/>
        </p:nvSpPr>
        <p:spPr bwMode="auto">
          <a:xfrm>
            <a:off x="3657600" y="26670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16" name="Rectangle 2"/>
          <p:cNvSpPr>
            <a:spLocks noChangeArrowheads="1"/>
          </p:cNvSpPr>
          <p:nvPr/>
        </p:nvSpPr>
        <p:spPr bwMode="auto">
          <a:xfrm>
            <a:off x="4038600" y="25908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Physical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Address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3617" name="Line 17"/>
          <p:cNvSpPr>
            <a:spLocks noChangeShapeType="1"/>
          </p:cNvSpPr>
          <p:nvPr/>
        </p:nvSpPr>
        <p:spPr bwMode="auto">
          <a:xfrm>
            <a:off x="5715000" y="32004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18" name="Line 18"/>
          <p:cNvSpPr>
            <a:spLocks noChangeShapeType="1"/>
          </p:cNvSpPr>
          <p:nvPr/>
        </p:nvSpPr>
        <p:spPr bwMode="auto">
          <a:xfrm>
            <a:off x="5410200" y="32766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/>
      <p:bldP spid="153613" grpId="0" animBg="1"/>
      <p:bldP spid="153614" grpId="0"/>
      <p:bldP spid="153615" grpId="0" animBg="1"/>
      <p:bldP spid="153616" grpId="0"/>
      <p:bldP spid="153617" grpId="0" animBg="1"/>
      <p:bldP spid="15361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28600" y="15240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CS: IP = 0000:0001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4267200" y="41148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304800" y="2144713"/>
          <a:ext cx="3962400" cy="2655887"/>
        </p:xfrm>
        <a:graphic>
          <a:graphicData uri="http://schemas.openxmlformats.org/presentationml/2006/ole">
            <p:oleObj spid="_x0000_s82946" name="Bitmap Image" r:id="rId4" imgW="2324424" imgH="1609524" progId="Paint.Picture">
              <p:embed/>
            </p:oleObj>
          </a:graphicData>
        </a:graphic>
      </p:graphicFrame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990600" y="3733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0000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4634" name="Rectangle 2"/>
          <p:cNvSpPr>
            <a:spLocks noChangeArrowheads="1"/>
          </p:cNvSpPr>
          <p:nvPr/>
        </p:nvSpPr>
        <p:spPr bwMode="auto">
          <a:xfrm>
            <a:off x="-228600" y="50292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Base Address: 0000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Offset Address: 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990600" y="2819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4640" name="Rectangle 2"/>
          <p:cNvSpPr>
            <a:spLocks noChangeArrowheads="1"/>
          </p:cNvSpPr>
          <p:nvPr/>
        </p:nvSpPr>
        <p:spPr bwMode="auto">
          <a:xfrm>
            <a:off x="3124200" y="5334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      B.Add:  0000(0)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 Off. Add:+   0001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Phy. Add:= 00001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 flipV="1">
            <a:off x="5943600" y="2819400"/>
            <a:ext cx="381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V="1">
            <a:off x="5105400" y="2895600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/>
      <p:bldP spid="154640" grpId="0"/>
      <p:bldP spid="154641" grpId="0" animBg="1"/>
      <p:bldP spid="15464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28600" y="2057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Code Segment : Instruction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4267200" y="41148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304800" y="2144713"/>
          <a:ext cx="3962400" cy="2655887"/>
        </p:xfrm>
        <a:graphic>
          <a:graphicData uri="http://schemas.openxmlformats.org/presentationml/2006/ole">
            <p:oleObj spid="_x0000_s83970" name="Bitmap Image" r:id="rId4" imgW="2324424" imgH="1609524" progId="Paint.Picture">
              <p:embed/>
            </p:oleObj>
          </a:graphicData>
        </a:graphic>
      </p:graphicFrame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990600" y="3733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0000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-228600" y="50292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Base Address: 0000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Offset Address: 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990600" y="2819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0003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3124200" y="5334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      B.Add:  0000(0)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 Off. Add:+   0003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Phy. Add:= 00003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943600" y="3429000"/>
            <a:ext cx="381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57200" y="1524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Code Segment : Instruction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                          Pointer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304800" y="15240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CS:IP = 0000:FFFF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971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4267200" y="4114800"/>
            <a:ext cx="1828800" cy="6096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304800" y="2144713"/>
          <a:ext cx="3962400" cy="2655887"/>
        </p:xfrm>
        <a:graphic>
          <a:graphicData uri="http://schemas.openxmlformats.org/presentationml/2006/ole">
            <p:oleObj spid="_x0000_s84994" name="Bitmap Image" r:id="rId4" imgW="2324424" imgH="1609524" progId="Paint.Picture">
              <p:embed/>
            </p:oleObj>
          </a:graphicData>
        </a:graphic>
      </p:graphicFrame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990600" y="3733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0000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-228600" y="50292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Base Address: 0000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Offset Address: 0001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990600" y="2819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FFFF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3124200" y="53340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</a:rPr>
              <a:t>      B.Add:  0000(0)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 Off. Add:+   FFFF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Phy. Add:= 0FFFF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52500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b="1" smtClean="0"/>
              <a:t>Microprocessor 8086:             </a:t>
            </a:r>
          </a:p>
          <a:p>
            <a:pPr lvl="1">
              <a:buFont typeface="Wingdings" pitchFamily="2" charset="2"/>
              <a:buNone/>
            </a:pPr>
            <a:endParaRPr lang="en-US" sz="300" b="1" smtClean="0"/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b="1" smtClean="0"/>
              <a:t>Date:</a:t>
            </a:r>
            <a:r>
              <a:rPr lang="en-US" smtClean="0"/>
              <a:t> In 1978, Intel introduced the 16-bit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        Microprocessor 8086. </a:t>
            </a:r>
          </a:p>
          <a:p>
            <a:pPr lvl="2">
              <a:lnSpc>
                <a:spcPct val="75000"/>
              </a:lnSpc>
              <a:buFont typeface="Wingdings" pitchFamily="2" charset="2"/>
              <a:buChar char="v"/>
            </a:pPr>
            <a:r>
              <a:rPr lang="en-US" smtClean="0"/>
              <a:t>This processor is a major improvement over the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previous Microprocessor 8080/8085`s series.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i) First the Memory Capacity has been enhanced to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 1 Megabyte (MB).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ii) Data larger than 8-bits has not to be broken into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mtClean="0"/>
              <a:t>       blocks of 8-bits because it can handle upto 16 bits.   </a:t>
            </a:r>
          </a:p>
          <a:p>
            <a:pPr lvl="2"/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52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Evolution of Intel Microprocessors</a:t>
            </a:r>
            <a:r>
              <a:rPr lang="en-US" sz="360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3657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72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Index Registers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5791200" y="4724400"/>
          <a:ext cx="4314825" cy="1219200"/>
        </p:xfrm>
        <a:graphic>
          <a:graphicData uri="http://schemas.openxmlformats.org/presentationml/2006/ole">
            <p:oleObj spid="_x0000_s86018" name="Bitmap Image" r:id="rId3" imgW="3704762" imgH="609524" progId="Paint.Picture">
              <p:embed/>
            </p:oleObj>
          </a:graphicData>
        </a:graphic>
      </p:graphicFrame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-457200" y="17526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Two Index Registers: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1) Source Index Register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2) Destination Index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These two registers hold the offset addresses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w.r.t Data/Extra Segments.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DS(0):SI = 20 Bit Address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 B.A(0):Offs.A = P.A 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DS(0):DI = 20 Bit address 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n-US" sz="2300"/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572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Index Registers (SI,DI)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381000" y="1981200"/>
          <a:ext cx="8229600" cy="1230313"/>
        </p:xfrm>
        <a:graphic>
          <a:graphicData uri="http://schemas.openxmlformats.org/presentationml/2006/ole">
            <p:oleObj spid="_x0000_s87042" name="Bitmap Image" r:id="rId3" imgW="5544324" imgH="828791" progId="Paint.Picture">
              <p:embed/>
            </p:oleObj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228600" y="3390900"/>
          <a:ext cx="8763000" cy="3086100"/>
        </p:xfrm>
        <a:graphic>
          <a:graphicData uri="http://schemas.openxmlformats.org/presentationml/2006/ole">
            <p:oleObj spid="_x0000_s87043" name="Bitmap Image" r:id="rId4" imgW="6601746" imgH="2209524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3657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267200" y="4038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572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Pointer Registers</a:t>
            </a:r>
            <a:r>
              <a:rPr lang="en-US" sz="36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-381000" y="1752600"/>
            <a:ext cx="982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800" b="1"/>
              <a:t>Two Pointer Registers: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1) Stack Pointer Registers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2) Base Pointer Registers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These two registers hold the offset addresses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w.r.t Stack Segments.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SS(0):SP = 20 Bit Address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 B.A(0):Offs.A = P.A  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/>
              <a:t>          SS(0):BP = 20 Bit address </a:t>
            </a:r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n-US" sz="2300"/>
          </a:p>
          <a:p>
            <a:pPr marL="1304925" lvl="2" indent="-3952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  <a:p>
            <a:pPr marL="1304925" lvl="2" indent="-395288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300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924550" y="4114800"/>
          <a:ext cx="3295650" cy="1371600"/>
        </p:xfrm>
        <a:graphic>
          <a:graphicData uri="http://schemas.openxmlformats.org/presentationml/2006/ole">
            <p:oleObj spid="_x0000_s88066" name="Bitmap Image" r:id="rId3" imgW="3296110" imgH="619211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Pointer Registers (SP, BP)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83920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Topics to Cover:</a:t>
            </a:r>
            <a:r>
              <a:rPr lang="en-US" sz="3600">
                <a:solidFill>
                  <a:schemeClr val="tx2"/>
                </a:solidFill>
              </a:rPr>
              <a:t>		(Ch-2)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6200" y="2514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Software Model of 8088/8086 µP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Segment Registers and Memory Segmentation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Instruction Pointer  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Index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Pointer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Data Registers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Status Register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Generating a Memory Address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The Stack</a:t>
            </a:r>
          </a:p>
          <a:p>
            <a:pPr marL="966788" lvl="1" indent="-4953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600" b="1"/>
              <a:t>Input/Output Address Space</a:t>
            </a:r>
          </a:p>
          <a:p>
            <a:pPr marL="966788" lvl="1" indent="-4953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500" b="1"/>
          </a:p>
        </p:txBody>
      </p:sp>
      <p:sp>
        <p:nvSpPr>
          <p:cNvPr id="4" name="Pentagon 3"/>
          <p:cNvSpPr/>
          <p:nvPr/>
        </p:nvSpPr>
        <p:spPr>
          <a:xfrm>
            <a:off x="7620000" y="2514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7315200" y="29718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029200" y="3657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4267200" y="4038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267200" y="4419600"/>
            <a:ext cx="762000" cy="3048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1000" y="1752600"/>
            <a:ext cx="9829800" cy="1371600"/>
          </a:xfrm>
        </p:spPr>
        <p:txBody>
          <a:bodyPr/>
          <a:lstStyle/>
          <a:p>
            <a:pPr lvl="1"/>
            <a:r>
              <a:rPr lang="en-US" sz="2000" b="1" smtClean="0"/>
              <a:t>These are also known as General Purpose Registers.</a:t>
            </a:r>
          </a:p>
          <a:p>
            <a:pPr lvl="1"/>
            <a:r>
              <a:rPr lang="en-US" sz="2000" b="1" smtClean="0"/>
              <a:t>Mainly used for Data Operation, Logics Calculation &amp; Manipulation of Data.</a:t>
            </a:r>
            <a:endParaRPr lang="en-US" sz="2000" smtClean="0"/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endParaRPr lang="en-US" sz="1900" smtClean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609600" y="2743200"/>
          <a:ext cx="8077200" cy="3962400"/>
        </p:xfrm>
        <a:graphic>
          <a:graphicData uri="http://schemas.openxmlformats.org/presentationml/2006/ole">
            <p:oleObj spid="_x0000_s89090" name="Bitmap Image" r:id="rId3" imgW="5334745" imgH="3610479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304800" y="1828800"/>
          <a:ext cx="8534400" cy="2133600"/>
        </p:xfrm>
        <a:graphic>
          <a:graphicData uri="http://schemas.openxmlformats.org/presentationml/2006/ole">
            <p:oleObj spid="_x0000_s90114" name="Bitmap Image" r:id="rId3" imgW="7744906" imgH="1781424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58788" y="1866900"/>
          <a:ext cx="8228012" cy="4305300"/>
        </p:xfrm>
        <a:graphic>
          <a:graphicData uri="http://schemas.openxmlformats.org/presentationml/2006/ole">
            <p:oleObj spid="_x0000_s91138" name="Bitmap Image" r:id="rId3" imgW="8228571" imgH="4304762" progId="Paint.Picture">
              <p:embed/>
            </p:oleObj>
          </a:graphicData>
        </a:graphic>
      </p:graphicFrame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3400" y="76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Data Registers 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2334</TotalTime>
  <Words>5489</Words>
  <Application>Microsoft Office PowerPoint</Application>
  <PresentationFormat>On-screen Show (4:3)</PresentationFormat>
  <Paragraphs>1081</Paragraphs>
  <Slides>204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204</vt:i4>
      </vt:variant>
    </vt:vector>
  </HeadingPairs>
  <TitlesOfParts>
    <vt:vector size="210" baseType="lpstr">
      <vt:lpstr>Verdana</vt:lpstr>
      <vt:lpstr>Arial</vt:lpstr>
      <vt:lpstr>Wingdings</vt:lpstr>
      <vt:lpstr>Times New Roman</vt:lpstr>
      <vt:lpstr>Profile</vt:lpstr>
      <vt:lpstr>Bitmap Image</vt:lpstr>
      <vt:lpstr>Lecture # 1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Previous History of Transistors</vt:lpstr>
      <vt:lpstr>Evolution of Digital Computers</vt:lpstr>
      <vt:lpstr>Evolution of Digital Computers</vt:lpstr>
      <vt:lpstr>Evolution of Digital Computers</vt:lpstr>
      <vt:lpstr>Evolution of Digital Computers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CHAPTER # 2  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CHAPTER # 3   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CHAPTER # 4   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CHAPTER # 5   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Microprocessor Based Systems</dc:title>
  <dc:subject>Computer Microprocessor</dc:subject>
  <dc:creator>FutureSoft (www.futuresoft.yolasite.com)</dc:creator>
  <cp:keywords>Introduction Microprocessor Based Systems, Computer Microprocessor, Book On Microprocessor</cp:keywords>
  <cp:lastModifiedBy>L1F10BSCS0026</cp:lastModifiedBy>
  <cp:revision>470</cp:revision>
  <dcterms:created xsi:type="dcterms:W3CDTF">2008-10-20T23:43:26Z</dcterms:created>
  <dcterms:modified xsi:type="dcterms:W3CDTF">2011-03-17T12:18:12Z</dcterms:modified>
</cp:coreProperties>
</file>